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3a395914e8a644f5" /><Relationship Type="http://schemas.openxmlformats.org/officeDocument/2006/relationships/extended-properties" Target="/docProps/app.xml" Id="R39ab8d39d1b54c88" /><Relationship Type="http://schemas.openxmlformats.org/officeDocument/2006/relationships/officeDocument" Target="/ppt/presentation.xml" Id="Rf0afd608940848ee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1a61eb7aec7a4382"/>
  </p:sldMasterIdLst>
  <p:notesMasterIdLst>
    <p:notesMasterId xmlns:r="http://schemas.openxmlformats.org/officeDocument/2006/relationships" r:id="R618486b76e624d24"/>
  </p:notesMasterIdLst>
  <p:sldIdLst>
    <p:sldId xmlns:r="http://schemas.openxmlformats.org/officeDocument/2006/relationships" id="256" r:id="R81f63ced3a404e48"/>
    <p:sldId xmlns:r="http://schemas.openxmlformats.org/officeDocument/2006/relationships" id="257" r:id="Rb3df0ccbf28c4fca"/>
    <p:sldId xmlns:r="http://schemas.openxmlformats.org/officeDocument/2006/relationships" id="258" r:id="Rf02c3177ebcd4c7b"/>
    <p:sldId xmlns:r="http://schemas.openxmlformats.org/officeDocument/2006/relationships" id="259" r:id="Rbb8927add0eb4633"/>
    <p:sldId xmlns:r="http://schemas.openxmlformats.org/officeDocument/2006/relationships" id="260" r:id="Ra1d6cf5a1b894be8"/>
    <p:sldId xmlns:r="http://schemas.openxmlformats.org/officeDocument/2006/relationships" id="261" r:id="R43b633eaf001434e"/>
    <p:sldId xmlns:r="http://schemas.openxmlformats.org/officeDocument/2006/relationships" id="262" r:id="R5b820765b94f47fd"/>
    <p:sldId xmlns:r="http://schemas.openxmlformats.org/officeDocument/2006/relationships" id="263" r:id="Ra1363bcf4c674891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9cab6733f6c345e4" /><Relationship Type="http://schemas.openxmlformats.org/officeDocument/2006/relationships/slideMaster" Target="/ppt/slideMasters/slideMaster1.xml" Id="R1a61eb7aec7a4382" /><Relationship Type="http://schemas.openxmlformats.org/officeDocument/2006/relationships/notesMaster" Target="/ppt/notesMasters/notesMaster1.xml" Id="R618486b76e624d24" /><Relationship Type="http://schemas.openxmlformats.org/officeDocument/2006/relationships/presProps" Target="/ppt/presProps.xml" Id="R382bb86b43474b7a" /><Relationship Type="http://schemas.openxmlformats.org/officeDocument/2006/relationships/tableStyles" Target="/ppt/tableStyles.xml" Id="R6c2c3b1c8e31423b" /><Relationship Type="http://schemas.openxmlformats.org/officeDocument/2006/relationships/slide" Target="/ppt/slides/slide1.xml" Id="R81f63ced3a404e48" /><Relationship Type="http://schemas.openxmlformats.org/officeDocument/2006/relationships/slide" Target="/ppt/slides/slide2.xml" Id="Rb3df0ccbf28c4fca" /><Relationship Type="http://schemas.openxmlformats.org/officeDocument/2006/relationships/slide" Target="/ppt/slides/slide3.xml" Id="Rf02c3177ebcd4c7b" /><Relationship Type="http://schemas.openxmlformats.org/officeDocument/2006/relationships/slide" Target="/ppt/slides/slide4.xml" Id="Rbb8927add0eb4633" /><Relationship Type="http://schemas.openxmlformats.org/officeDocument/2006/relationships/slide" Target="/ppt/slides/slide5.xml" Id="Ra1d6cf5a1b894be8" /><Relationship Type="http://schemas.openxmlformats.org/officeDocument/2006/relationships/slide" Target="/ppt/slides/slide6.xml" Id="R43b633eaf001434e" /><Relationship Type="http://schemas.openxmlformats.org/officeDocument/2006/relationships/slide" Target="/ppt/slides/slide7.xml" Id="R5b820765b94f47fd" /><Relationship Type="http://schemas.openxmlformats.org/officeDocument/2006/relationships/slide" Target="/ppt/slides/slide8.xml" Id="Ra1363bcf4c674891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83587338d7a74514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5a1385163616479f" /><Relationship Type="http://schemas.openxmlformats.org/officeDocument/2006/relationships/notesMaster" Target="/ppt/notesMasters/notesMaster1.xml" Id="R72521888e6ae4fb8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5b160cc832d84b39" /><Relationship Type="http://schemas.openxmlformats.org/officeDocument/2006/relationships/notesMaster" Target="/ppt/notesMasters/notesMaster1.xml" Id="Re543176b6a19436e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33193a354cf24814" /><Relationship Type="http://schemas.openxmlformats.org/officeDocument/2006/relationships/notesMaster" Target="/ppt/notesMasters/notesMaster1.xml" Id="Re56f2c7bac93470b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f695acc653c94e0a" /><Relationship Type="http://schemas.openxmlformats.org/officeDocument/2006/relationships/notesMaster" Target="/ppt/notesMasters/notesMaster1.xml" Id="Rc422581927554cd8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98aec5dd4f0f49fc" /><Relationship Type="http://schemas.openxmlformats.org/officeDocument/2006/relationships/notesMaster" Target="/ppt/notesMasters/notesMaster1.xml" Id="R10965690fe4d46b3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f68dc886a08d431d" /><Relationship Type="http://schemas.openxmlformats.org/officeDocument/2006/relationships/notesMaster" Target="/ppt/notesMasters/notesMaster1.xml" Id="Rde0317687d6a4734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a1b6e8e643e74fa8" /><Relationship Type="http://schemas.openxmlformats.org/officeDocument/2006/relationships/notesMaster" Target="/ppt/notesMasters/notesMaster1.xml" Id="Rb68c939303f84a07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c303e48a37ee4c73" /><Relationship Type="http://schemas.openxmlformats.org/officeDocument/2006/relationships/notesMaster" Target="/ppt/notesMasters/notesMaster1.xml" Id="Rf360c6962374495d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Powitaj klasę i nazwij temat: Co ustalenia mówią o pracy, zdrowiu, czasie i relacjach rodzinnych?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Wskazówka: prowadź rozmowę pytaniami, nie wykładem. Daj czas na ciszę i zapis.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https://archiwum.ipn.gov.pl/pl/aktualnosci/56803,Obchody-38-rocznicy-podpisania-Porozumienia-Jastrzebskiego-oraz-30-rocznicy-gorn.html</a:t>
            </a:r>
          </a:p>
          <a:p xmlns:a="http://schemas.openxmlformats.org/drawingml/2006/main">
            <a:r>
              <a:t>- https://katowice.ipn.gov.pl/pl3/aktualnosci/228420,Strajkowe-lato-1980-i-powstanie-NSZZ-Solidarnosc-w-wojewodztwie-katowickim.html</a:t>
            </a:r>
          </a:p>
          <a:p xmlns:a="http://schemas.openxmlformats.org/drawingml/2006/main">
            <a:r>
              <a:t>- https://www.szukajwarchiwach.gov.pl/en/web/archiwum-komisji-krajowej-nszz-solidarnosc/zespoly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Przeczytaj pytanie. Poproś o 30 sekund samodzielnego namysłu, potem o dwie pierwsze hipotezy.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Wskazówka: prowadź rozmowę pytaniami, nie wykładem. Daj czas na ciszę i zapis.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Przeczytaj cele własnymi słowami. Powiedz, że na końcu uczniowie sprawdzą je biletem wyjścia.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Wskazówka: prowadź rozmowę pytaniami, nie wykładem. Daj czas na ciszę i zapis.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Poproś, aby uczniowie wskazali, w którym polu widzą sprawę jednostki, rodziny i wspólnoty.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Wskazówka: prowadź rozmowę pytaniami, nie wykładem. Daj czas na ciszę i zapis.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https://archiwum.ipn.gov.pl/pl/aktualnosci/56803,Obchody-38-rocznicy-podpisania-Porozumienia-Jastrzebskiego-oraz-30-rocznicy-gorn.html</a:t>
            </a:r>
          </a:p>
          <a:p xmlns:a="http://schemas.openxmlformats.org/drawingml/2006/main">
            <a:r>
              <a:t>- https://katowice.ipn.gov.pl/pl3/aktualnosci/228420,Strajkowe-lato-1980-i-powstanie-NSZZ-Solidarnosc-w-wojewodztwie-katowickim.html</a:t>
            </a:r>
          </a:p>
          <a:p xmlns:a="http://schemas.openxmlformats.org/drawingml/2006/main">
            <a:r>
              <a:t>- https://www.szukajwarchiwach.gov.pl/en/web/archiwum-komisji-krajowej-nszz-solidarnosc/zespoly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Nie wymagaj definicji na pamięć. Poproś o przykład użycia każdego pojęcia w kontekście lekcji.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Wskazówka: prowadź rozmowę pytaniami, nie wykładem. Daj czas na ciszę i zapis.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Podziel klasę na cztery grupy i rozdaj przygotowane karty stacyjne. Wyznacz 15 minut, następnie rozpocznij galerię pytań.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Wskazówka: prowadź rozmowę pytaniami, nie wykładem. Daj czas na ciszę i zapis.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https://archiwum.ipn.gov.pl/pl/aktualnosci/56803,Obchody-38-rocznicy-podpisania-Porozumienia-Jastrzebskiego-oraz-30-rocznicy-gorn.html</a:t>
            </a:r>
          </a:p>
          <a:p xmlns:a="http://schemas.openxmlformats.org/drawingml/2006/main">
            <a:r>
              <a:t>- https://katowice.ipn.gov.pl/pl3/aktualnosci/228420,Strajkowe-lato-1980-i-powstanie-NSZZ-Solidarnosc-w-wojewodztwie-katowickim.html</a:t>
            </a:r>
          </a:p>
          <a:p xmlns:a="http://schemas.openxmlformats.org/drawingml/2006/main">
            <a:r>
              <a:t>- https://www.szukajwarchiwach.gov.pl/en/web/archiwum-komisji-krajowej-nszz-solidarnosc/zespoly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Zaproś 2–3 osoby do podania wniosku i dowodu. Koryguj tylko związek między nimi, nie samą opinię.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Wskazówka: prowadź rozmowę pytaniami, nie wykładem. Daj czas na ciszę i zapis.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Daj 3 minuty na samodzielne odpowiedzi. Zbierz bilety lub poproś o pokazanie jednego zdania. To domyka kryteria sukcesu.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Wskazówka: prowadź rozmowę pytaniami, nie wykładem. Daj czas na ciszę i zapis.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4db8dee835b46bb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10f54fedfa9b4ba2" /><Relationship Type="http://schemas.openxmlformats.org/officeDocument/2006/relationships/slideLayout" Target="/ppt/slideLayouts/slideLayout1.xml" Id="R16ffb0c3596d40c1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16ffb0c3596d40c1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9ea006c6ec74d54" /><Relationship Type="http://schemas.openxmlformats.org/officeDocument/2006/relationships/image" Target="/ppt/media/image.png" Id="R2131e818af704669" /><Relationship Type="http://schemas.openxmlformats.org/officeDocument/2006/relationships/notesSlide" Target="/ppt/notesSlides/notesSlide1.xml" Id="R8b18500ab91d4f69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924e661cf724b69" /><Relationship Type="http://schemas.openxmlformats.org/officeDocument/2006/relationships/notesSlide" Target="/ppt/notesSlides/notesSlide2.xml" Id="R634f5b4346ff48ad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3e263b1745b413a" /><Relationship Type="http://schemas.openxmlformats.org/officeDocument/2006/relationships/notesSlide" Target="/ppt/notesSlides/notesSlide3.xml" Id="Rdceb61d7b9fc4f66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ea0bad53d5747d8" /><Relationship Type="http://schemas.openxmlformats.org/officeDocument/2006/relationships/notesSlide" Target="/ppt/notesSlides/notesSlide4.xml" Id="Rae20dc976fee4627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edbdd0c58bd4404" /><Relationship Type="http://schemas.openxmlformats.org/officeDocument/2006/relationships/notesSlide" Target="/ppt/notesSlides/notesSlide5.xml" Id="Rc03f61c8591a4cc2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95533c61a8942ef" /><Relationship Type="http://schemas.openxmlformats.org/officeDocument/2006/relationships/notesSlide" Target="/ppt/notesSlides/notesSlide6.xml" Id="Ra493ce7f9d3d4e94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03302acfbed40f6" /><Relationship Type="http://schemas.openxmlformats.org/officeDocument/2006/relationships/notesSlide" Target="/ppt/notesSlides/notesSlide7.xml" Id="R761b676edb904b32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be9d37f8eca4b97" /><Relationship Type="http://schemas.openxmlformats.org/officeDocument/2006/relationships/notesSlide" Target="/ppt/notesSlides/notesSlide8.xml" Id="Rb962c7dc00b94bbd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6F1E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DD52E74-BFD9-453E-981D-1FBC458DDB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2286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52E2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799ADE4-6697-4350-9AAC-D81A3DA17A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0"/>
            <a:ext cx="4191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9E1D2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10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131e818af704669"/>
          <a:stretch xmlns:a="http://schemas.openxmlformats.org/drawingml/2006/main"/>
        </p:blipFill>
        <p:spPr>
          <a:xfrm xmlns:a="http://schemas.openxmlformats.org/drawingml/2006/main">
            <a:off x="8572500" y="952500"/>
            <a:ext cx="2857500" cy="285750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F8FFB51-0090-4D73-A48B-AE408D9659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23900"/>
            <a:ext cx="61912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C52E20"/>
                </a:solidFill>
              </a:defRPr>
            </a:pPr>
            <a:r>
              <a:rPr sz="1275" b="1">
                <a:solidFill>
                  <a:srgbClr val="C52E20"/>
                </a:solidFill>
              </a:rPr>
              <a:t>MODUŁ 02  ·  45 MIN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CD1697D-AECC-4FD7-8EFE-72CFE3B756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6953250" cy="2190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4650" b="1">
                <a:solidFill>
                  <a:srgbClr val="171717"/>
                </a:solidFill>
              </a:defRPr>
            </a:pPr>
            <a:r>
              <a:rPr sz="4650" b="1">
                <a:solidFill>
                  <a:srgbClr val="171717"/>
                </a:solidFill>
              </a:rPr>
              <a:t>Postulaty i godność pracy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AD44140-8304-476B-B689-781867E022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905250"/>
            <a:ext cx="64770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66635E"/>
                </a:solidFill>
              </a:defRPr>
            </a:pPr>
            <a:r>
              <a:rPr sz="1875" b="0">
                <a:solidFill>
                  <a:srgbClr val="66635E"/>
                </a:solidFill>
              </a:rPr>
              <a:t>Ustalenia dotyczą codziennego życia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6B57E98-D394-4765-B5CB-53002583B3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00750"/>
            <a:ext cx="723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171717"/>
                </a:solidFill>
              </a:defRPr>
            </a:pPr>
            <a:r>
              <a:rPr sz="1125" b="1">
                <a:solidFill>
                  <a:srgbClr val="171717"/>
                </a:solidFill>
              </a:rPr>
              <a:t>KLASY 7–8 + SZKOŁY PONADPODSTAWOWE</a:t>
            </a:r>
          </a:p>
        </p:txBody>
      </p:sp>
    </p:spTree>
    <p:extLst>
      <p:ext uri="{BB962C8B-B14F-4D97-AF65-F5344CB8AC3E}">
        <p14:creationId xmlns:p14="http://schemas.microsoft.com/office/powerpoint/2010/main" val="1084316575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17171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5B27186-1EDB-4023-8B1A-D5802472B4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228600"/>
            <a:ext cx="4953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F3C0B8"/>
                </a:solidFill>
              </a:defRPr>
            </a:pPr>
            <a:r>
              <a:rPr sz="1050" b="1">
                <a:solidFill>
                  <a:srgbClr val="F3C0B8"/>
                </a:solidFill>
              </a:rPr>
              <a:t>JASTRZĘBIE 1980  /  EDUKACJA  /  02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A50EABA-816F-49F9-B9E2-3F3577805C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228600"/>
            <a:ext cx="6477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FFFFFF"/>
                </a:solidFill>
              </a:defRPr>
            </a:pPr>
            <a:r>
              <a:rPr sz="1050" b="1">
                <a:solidFill>
                  <a:srgbClr val="FFFFFF"/>
                </a:solidFill>
              </a:rPr>
              <a:t>02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F6F81C8-866F-426E-8C54-E770D61DA6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6477000"/>
            <a:ext cx="112014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C6C6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6AD69CA-9F6A-437B-828B-3ED76B5FEF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904875"/>
            <a:ext cx="3810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EE4B3B"/>
                </a:solidFill>
              </a:defRPr>
            </a:pPr>
            <a:r>
              <a:rPr sz="1275" b="1">
                <a:solidFill>
                  <a:srgbClr val="EE4B3B"/>
                </a:solidFill>
              </a:rPr>
              <a:t>PYTANIE LEKCJI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25C68B6-84E8-4731-9C08-9CC7787981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524000"/>
            <a:ext cx="10572750" cy="3143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3900" b="1">
                <a:solidFill>
                  <a:srgbClr val="FFFFFF"/>
                </a:solidFill>
              </a:defRPr>
            </a:pPr>
            <a:r>
              <a:rPr sz="3900" b="1">
                <a:solidFill>
                  <a:srgbClr val="FFFFFF"/>
                </a:solidFill>
              </a:rPr>
              <a:t>Co ustalenia mówią o pracy, zdrowiu, czasie i relacjach rodzinnych?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6EAF7DA-FA91-4998-9D8D-D027FE6B33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381625"/>
            <a:ext cx="99060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C8C8C8"/>
                </a:solidFill>
              </a:defRPr>
            </a:pPr>
            <a:r>
              <a:rPr sz="1650" b="0">
                <a:solidFill>
                  <a:srgbClr val="C8C8C8"/>
                </a:solidFill>
              </a:rPr>
              <a:t>Nie szukamy jednej gotowej odpowiedzi. Szukamy wniosku popartego informacją z materiału.</a:t>
            </a:r>
          </a:p>
        </p:txBody>
      </p:sp>
    </p:spTree>
    <p:extLst>
      <p:ext uri="{BB962C8B-B14F-4D97-AF65-F5344CB8AC3E}">
        <p14:creationId xmlns:p14="http://schemas.microsoft.com/office/powerpoint/2010/main" val="2097283237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6F1E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8E50BEB-4CE6-4EFC-8794-A42E6D93D4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228600"/>
            <a:ext cx="4953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C52E20"/>
                </a:solidFill>
              </a:defRPr>
            </a:pPr>
            <a:r>
              <a:rPr sz="1050" b="1">
                <a:solidFill>
                  <a:srgbClr val="C52E20"/>
                </a:solidFill>
              </a:rPr>
              <a:t>JASTRZĘBIE 1980  /  EDUKACJA  /  02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689460D-C0E4-427C-9243-802ADE1D8B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228600"/>
            <a:ext cx="6477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171717"/>
                </a:solidFill>
              </a:defRPr>
            </a:pPr>
            <a:r>
              <a:rPr sz="1050" b="1">
                <a:solidFill>
                  <a:srgbClr val="171717"/>
                </a:solidFill>
              </a:rPr>
              <a:t>03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C19C376-3371-4A36-8B93-71520F085B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6477000"/>
            <a:ext cx="112014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7171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A69A357-D165-4878-A147-69A2A2904A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800100"/>
            <a:ext cx="4762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C52E20"/>
                </a:solidFill>
              </a:defRPr>
            </a:pPr>
            <a:r>
              <a:rPr sz="1275" b="1">
                <a:solidFill>
                  <a:srgbClr val="C52E20"/>
                </a:solidFill>
              </a:rPr>
              <a:t>DZISIAJ POTRAFISZ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9B9DB45-72FE-47D6-8441-E695BECB0A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428750"/>
            <a:ext cx="10668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171717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B18A025-0967-4D79-BBCF-AB60B862A5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1619250"/>
            <a:ext cx="6667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C52E20"/>
                </a:solidFill>
              </a:defRPr>
            </a:pPr>
            <a:r>
              <a:rPr sz="1800" b="1">
                <a:solidFill>
                  <a:srgbClr val="C52E20"/>
                </a:solidFill>
              </a:rPr>
              <a:t>01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5C3A2C4-0350-4510-B963-CC3B544F2F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571625"/>
            <a:ext cx="89535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171717"/>
                </a:solidFill>
              </a:defRPr>
            </a:pPr>
            <a:r>
              <a:rPr sz="2175" b="1">
                <a:solidFill>
                  <a:srgbClr val="171717"/>
                </a:solidFill>
              </a:rPr>
              <a:t>analizować opis ustaleń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6FFE9B9-9AEB-4A64-A921-669AA195EB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905125"/>
            <a:ext cx="10668000" cy="1143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9E1D2"/>
          </a:solidFill>
          <a:ln xmlns:a="http://schemas.openxmlformats.org/drawingml/2006/main" w="9525">
            <a:solidFill>
              <a:srgbClr val="171717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A2D2F01-9F0A-4841-868B-B9E7F21EDF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3095625"/>
            <a:ext cx="6667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C52E20"/>
                </a:solidFill>
              </a:defRPr>
            </a:pPr>
            <a:r>
              <a:rPr sz="1800" b="1">
                <a:solidFill>
                  <a:srgbClr val="C52E20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4C22C9B-0152-4C91-8A32-6BA7A4807F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48000"/>
            <a:ext cx="89535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171717"/>
                </a:solidFill>
              </a:defRPr>
            </a:pPr>
            <a:r>
              <a:rPr sz="2175" b="1">
                <a:solidFill>
                  <a:srgbClr val="171717"/>
                </a:solidFill>
              </a:rPr>
              <a:t>odróżnić problem, zobowiązanie i skutek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9AC4B54-ABBE-440B-B58B-E44DAA8D36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381500"/>
            <a:ext cx="10668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171717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8EF9D805-6921-4ED6-AF70-88AD95466F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572000"/>
            <a:ext cx="6667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C52E20"/>
                </a:solidFill>
              </a:defRPr>
            </a:pPr>
            <a:r>
              <a:rPr sz="1800" b="1">
                <a:solidFill>
                  <a:srgbClr val="C52E20"/>
                </a:solidFill>
              </a:rPr>
              <a:t>03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2E7372E-9640-4D3D-A0B8-87C91BB6AF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524375"/>
            <a:ext cx="89535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171717"/>
                </a:solidFill>
              </a:defRPr>
            </a:pPr>
            <a:r>
              <a:rPr sz="2175" b="1">
                <a:solidFill>
                  <a:srgbClr val="171717"/>
                </a:solidFill>
              </a:rPr>
              <a:t>wyjaśnić związek pracy z godnością</a:t>
            </a:r>
          </a:p>
        </p:txBody>
      </p:sp>
    </p:spTree>
    <p:extLst>
      <p:ext uri="{BB962C8B-B14F-4D97-AF65-F5344CB8AC3E}">
        <p14:creationId xmlns:p14="http://schemas.microsoft.com/office/powerpoint/2010/main" val="1184356341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E9E1D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50DCA066-B2DA-466F-B18D-74EB2DDDAC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228600"/>
            <a:ext cx="4953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C52E20"/>
                </a:solidFill>
              </a:defRPr>
            </a:pPr>
            <a:r>
              <a:rPr sz="1050" b="1">
                <a:solidFill>
                  <a:srgbClr val="C52E20"/>
                </a:solidFill>
              </a:rPr>
              <a:t>JASTRZĘBIE 1980  /  EDUKACJA  /  02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A161122-437C-4B2B-859B-E45071E578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228600"/>
            <a:ext cx="6477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171717"/>
                </a:solidFill>
              </a:defRPr>
            </a:pPr>
            <a:r>
              <a:rPr sz="1050" b="1">
                <a:solidFill>
                  <a:srgbClr val="171717"/>
                </a:solidFill>
              </a:rPr>
              <a:t>04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99D0A11-A315-431B-A8CC-A50D3C14D8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6477000"/>
            <a:ext cx="112014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7171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AD83FC4-EA67-4D82-9DED-CDBA60FD1D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81050"/>
            <a:ext cx="95250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C52E20"/>
                </a:solidFill>
              </a:defRPr>
            </a:pPr>
            <a:r>
              <a:rPr sz="1350" b="1">
                <a:solidFill>
                  <a:srgbClr val="C52E20"/>
                </a:solidFill>
              </a:rPr>
              <a:t>CZTERY WYMIARY PRACY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EDA760D-433F-4931-9AFB-367EEE49A5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238250"/>
            <a:ext cx="10477500" cy="762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850" b="1">
                <a:solidFill>
                  <a:srgbClr val="171717"/>
                </a:solidFill>
              </a:defRPr>
            </a:pPr>
            <a:r>
              <a:rPr sz="2850" b="1">
                <a:solidFill>
                  <a:srgbClr val="171717"/>
                </a:solidFill>
              </a:rPr>
              <a:t>Ustalenia dotyczą życia poza kopalnią.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E0A87DC-3701-4D82-A4DA-73C8AD3680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571750"/>
            <a:ext cx="2381250" cy="2476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1E8"/>
          </a:solidFill>
          <a:ln xmlns:a="http://schemas.openxmlformats.org/drawingml/2006/main" w="9525">
            <a:solidFill>
              <a:srgbClr val="171717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3B48B81-F3AB-4F1D-A556-7DFB885C9F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800350"/>
            <a:ext cx="19621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C52E20"/>
                </a:solidFill>
              </a:defRPr>
            </a:pPr>
            <a:r>
              <a:rPr sz="1875" b="1">
                <a:solidFill>
                  <a:srgbClr val="C52E20"/>
                </a:solidFill>
              </a:rPr>
              <a:t>CZAS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2DF1B65-12B2-417E-A662-2D5361D45E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3714750"/>
            <a:ext cx="196215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71717"/>
                </a:solidFill>
              </a:defRPr>
            </a:pPr>
            <a:r>
              <a:rPr sz="2250" b="1">
                <a:solidFill>
                  <a:srgbClr val="171717"/>
                </a:solidFill>
              </a:rPr>
              <a:t>system pracy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5A39FAA-9777-4564-9360-A3543F52D6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2571750"/>
            <a:ext cx="2381250" cy="2476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1E8"/>
          </a:solidFill>
          <a:ln xmlns:a="http://schemas.openxmlformats.org/drawingml/2006/main" w="9525">
            <a:solidFill>
              <a:srgbClr val="171717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194702F-4E51-439A-B558-05A2486190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90925" y="2800350"/>
            <a:ext cx="19621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C52E20"/>
                </a:solidFill>
              </a:defRPr>
            </a:pPr>
            <a:r>
              <a:rPr sz="1875" b="1">
                <a:solidFill>
                  <a:srgbClr val="C52E20"/>
                </a:solidFill>
              </a:rPr>
              <a:t>RODZINA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7EA4698-FA9B-419B-9A0D-B449DCA915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90925" y="3714750"/>
            <a:ext cx="196215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71717"/>
                </a:solidFill>
              </a:defRPr>
            </a:pPr>
            <a:r>
              <a:rPr sz="2250" b="1">
                <a:solidFill>
                  <a:srgbClr val="171717"/>
                </a:solidFill>
              </a:rPr>
              <a:t>wolne dni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7EDD03D-704A-483F-BF98-6659898E3B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571750"/>
            <a:ext cx="2381250" cy="2476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1E8"/>
          </a:solidFill>
          <a:ln xmlns:a="http://schemas.openxmlformats.org/drawingml/2006/main" w="9525">
            <a:solidFill>
              <a:srgbClr val="171717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BBAD94E-9717-4A7B-9F97-3810F731E2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2800350"/>
            <a:ext cx="19621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C52E20"/>
                </a:solidFill>
              </a:defRPr>
            </a:pPr>
            <a:r>
              <a:rPr sz="1875" b="1">
                <a:solidFill>
                  <a:srgbClr val="C52E20"/>
                </a:solidFill>
              </a:rPr>
              <a:t>ZDROWIE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2CA69D9-10BB-41B9-A820-CEFC8F46CD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3714750"/>
            <a:ext cx="196215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71717"/>
                </a:solidFill>
              </a:defRPr>
            </a:pPr>
            <a:r>
              <a:rPr sz="2250" b="1">
                <a:solidFill>
                  <a:srgbClr val="171717"/>
                </a:solidFill>
              </a:rPr>
              <a:t>pylica płuc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C43211CA-2436-4A94-A3C7-86FF88268C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10625" y="2571750"/>
            <a:ext cx="2381250" cy="2476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1E8"/>
          </a:solidFill>
          <a:ln xmlns:a="http://schemas.openxmlformats.org/drawingml/2006/main" w="9525">
            <a:solidFill>
              <a:srgbClr val="171717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3A04EACE-1920-4608-99BA-BC86618A36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20175" y="2800350"/>
            <a:ext cx="19621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C52E20"/>
                </a:solidFill>
              </a:defRPr>
            </a:pPr>
            <a:r>
              <a:rPr sz="1875" b="1">
                <a:solidFill>
                  <a:srgbClr val="C52E20"/>
                </a:solidFill>
              </a:rPr>
              <a:t>PRZYSZŁOŚĆ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312379BF-63D5-468D-84EB-B768DD651D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20175" y="3714750"/>
            <a:ext cx="196215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71717"/>
                </a:solidFill>
              </a:defRPr>
            </a:pPr>
            <a:r>
              <a:rPr sz="2250" b="1">
                <a:solidFill>
                  <a:srgbClr val="171717"/>
                </a:solidFill>
              </a:rPr>
              <a:t>wiek emerytalny</a:t>
            </a:r>
          </a:p>
        </p:txBody>
      </p:sp>
    </p:spTree>
    <p:extLst>
      <p:ext uri="{BB962C8B-B14F-4D97-AF65-F5344CB8AC3E}">
        <p14:creationId xmlns:p14="http://schemas.microsoft.com/office/powerpoint/2010/main" val="1099907059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6F1E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EC382E9-ACB5-4B57-9A72-5B61136B20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228600"/>
            <a:ext cx="4953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C52E20"/>
                </a:solidFill>
              </a:defRPr>
            </a:pPr>
            <a:r>
              <a:rPr sz="1050" b="1">
                <a:solidFill>
                  <a:srgbClr val="C52E20"/>
                </a:solidFill>
              </a:rPr>
              <a:t>JASTRZĘBIE 1980  /  EDUKACJA  /  02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A0EF27A-1F8B-436D-8911-5C90A6E059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228600"/>
            <a:ext cx="6477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171717"/>
                </a:solidFill>
              </a:defRPr>
            </a:pPr>
            <a:r>
              <a:rPr sz="1050" b="1">
                <a:solidFill>
                  <a:srgbClr val="171717"/>
                </a:solidFill>
              </a:rPr>
              <a:t>05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50FF711-82EF-4BFD-951F-19341FB865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6477000"/>
            <a:ext cx="112014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7171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4B49CC6-14AE-4684-A2B6-EBF0C3D23C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81050"/>
            <a:ext cx="72390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C52E20"/>
                </a:solidFill>
              </a:defRPr>
            </a:pPr>
            <a:r>
              <a:rPr sz="1350" b="1">
                <a:solidFill>
                  <a:srgbClr val="C52E20"/>
                </a:solidFill>
              </a:rPr>
              <a:t>SŁOWA, KTÓRE PORZĄDKUJĄ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0812024-B8BD-4229-8CA9-34F04B3344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428750"/>
            <a:ext cx="333375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171717"/>
                </a:solidFill>
              </a:defRPr>
            </a:pPr>
            <a:r>
              <a:rPr sz="2550" b="1">
                <a:solidFill>
                  <a:srgbClr val="171717"/>
                </a:solidFill>
              </a:rPr>
              <a:t>postulat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19FA0A5-082A-4C83-AAAE-CD491ACA16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0" y="1485900"/>
            <a:ext cx="19050" cy="742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52E2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D8DF5B1-9232-421C-881A-768E5B18C5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19625" y="1428750"/>
            <a:ext cx="64770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950" b="0">
                <a:solidFill>
                  <a:srgbClr val="66635E"/>
                </a:solidFill>
              </a:defRPr>
            </a:pPr>
            <a:r>
              <a:rPr sz="1950" b="0">
                <a:solidFill>
                  <a:srgbClr val="66635E"/>
                </a:solidFill>
              </a:rPr>
              <a:t>żądanie lub propozycja zmiany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54F7DA5-39C6-4A79-A755-9522D886D5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905125"/>
            <a:ext cx="333375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171717"/>
                </a:solidFill>
              </a:defRPr>
            </a:pPr>
            <a:r>
              <a:rPr sz="2550" b="1">
                <a:solidFill>
                  <a:srgbClr val="171717"/>
                </a:solidFill>
              </a:rPr>
              <a:t>czterobrygadówka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DD00CC8-4809-4906-85FE-6150A18C77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0" y="2962275"/>
            <a:ext cx="19050" cy="742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52E2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4BB030B-57CF-412E-9FC4-A52CF25650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19625" y="2905125"/>
            <a:ext cx="64770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950" b="0">
                <a:solidFill>
                  <a:srgbClr val="66635E"/>
                </a:solidFill>
              </a:defRPr>
            </a:pPr>
            <a:r>
              <a:rPr sz="1950" b="0">
                <a:solidFill>
                  <a:srgbClr val="66635E"/>
                </a:solidFill>
              </a:rPr>
              <a:t>praca ciągła także w niedziele i święta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B4C5EBC-D65E-4B4A-91BE-6F1865FC3B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381500"/>
            <a:ext cx="333375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171717"/>
                </a:solidFill>
              </a:defRPr>
            </a:pPr>
            <a:r>
              <a:rPr sz="2550" b="1">
                <a:solidFill>
                  <a:srgbClr val="171717"/>
                </a:solidFill>
              </a:rPr>
              <a:t>choroba zawodowa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41C53B3-C9FA-4F9B-97E1-941091617A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0" y="4438650"/>
            <a:ext cx="19050" cy="742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52E2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2B54812-8B40-409E-AA7E-179324A4B9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19625" y="4381500"/>
            <a:ext cx="64770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950" b="0">
                <a:solidFill>
                  <a:srgbClr val="66635E"/>
                </a:solidFill>
              </a:defRPr>
            </a:pPr>
            <a:r>
              <a:rPr sz="1950" b="0">
                <a:solidFill>
                  <a:srgbClr val="66635E"/>
                </a:solidFill>
              </a:rPr>
              <a:t>choroba związana z warunkami pracy</a:t>
            </a:r>
          </a:p>
        </p:txBody>
      </p:sp>
    </p:spTree>
    <p:extLst>
      <p:ext uri="{BB962C8B-B14F-4D97-AF65-F5344CB8AC3E}">
        <p14:creationId xmlns:p14="http://schemas.microsoft.com/office/powerpoint/2010/main" val="1094421643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17171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CBD967E-1835-4FCA-90D7-0564C28ABD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228600"/>
            <a:ext cx="4953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F3C0B8"/>
                </a:solidFill>
              </a:defRPr>
            </a:pPr>
            <a:r>
              <a:rPr sz="1050" b="1">
                <a:solidFill>
                  <a:srgbClr val="F3C0B8"/>
                </a:solidFill>
              </a:rPr>
              <a:t>JASTRZĘBIE 1980  /  EDUKACJA  /  02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5CA9F8B-FDA8-47D3-A0DE-071972C926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228600"/>
            <a:ext cx="6477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FFFFFF"/>
                </a:solidFill>
              </a:defRPr>
            </a:pPr>
            <a:r>
              <a:rPr sz="1050" b="1">
                <a:solidFill>
                  <a:srgbClr val="FFFFFF"/>
                </a:solidFill>
              </a:rPr>
              <a:t>06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4FB729E-E94A-42BB-8F64-13C31F5166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6477000"/>
            <a:ext cx="112014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C6C6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68FF9FD-E7C0-47B9-AB97-A7FB0DF609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81050"/>
            <a:ext cx="7143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EE4B3B"/>
                </a:solidFill>
              </a:defRPr>
            </a:pPr>
            <a:r>
              <a:rPr sz="1350" b="1">
                <a:solidFill>
                  <a:srgbClr val="EE4B3B"/>
                </a:solidFill>
              </a:rPr>
              <a:t>PRACA W PARACH / GRUPACH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F1F5F64-D887-47D3-937B-807683096E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238250"/>
            <a:ext cx="10287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3375" b="1">
                <a:solidFill>
                  <a:srgbClr val="FFFFFF"/>
                </a:solidFill>
              </a:defRPr>
            </a:pPr>
            <a:r>
              <a:rPr sz="3375" b="1">
                <a:solidFill>
                  <a:srgbClr val="FFFFFF"/>
                </a:solidFill>
              </a:rPr>
              <a:t>Problem → zapis → znaczenie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2209D41-5A1A-45CA-911A-ADF6177AB7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0"/>
            <a:ext cx="3238500" cy="2381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767676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088A54D-41F5-4134-9AB4-937BA17343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2857500"/>
            <a:ext cx="4762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EE4B3B"/>
                </a:solidFill>
              </a:defRPr>
            </a:pPr>
            <a:r>
              <a:rPr sz="1800" b="1">
                <a:solidFill>
                  <a:srgbClr val="EE4B3B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3CA3184-0B55-40C7-9D48-05AA81ADAA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3476625"/>
            <a:ext cx="2781300" cy="1238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FFFFFF"/>
                </a:solidFill>
              </a:defRPr>
            </a:pPr>
            <a:r>
              <a:rPr sz="1875" b="1">
                <a:solidFill>
                  <a:srgbClr val="FFFFFF"/>
                </a:solidFill>
              </a:rPr>
              <a:t>Nazwij problem życia codziennego.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D9E77AF-37F1-41AA-A58C-CE3C304366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667000"/>
            <a:ext cx="3238500" cy="2381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767676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2ED21EA-F342-47E7-988F-E942DC028B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14850" y="2857500"/>
            <a:ext cx="4762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EE4B3B"/>
                </a:solidFill>
              </a:defRPr>
            </a:pPr>
            <a:r>
              <a:rPr sz="1800" b="1">
                <a:solidFill>
                  <a:srgbClr val="EE4B3B"/>
                </a:solidFill>
              </a:rPr>
              <a:t>2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1DA3887-8C70-47CD-8693-69A9B8EDA4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14850" y="3476625"/>
            <a:ext cx="2781300" cy="1238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FFFFFF"/>
                </a:solidFill>
              </a:defRPr>
            </a:pPr>
            <a:r>
              <a:rPr sz="1875" b="1">
                <a:solidFill>
                  <a:srgbClr val="FFFFFF"/>
                </a:solidFill>
              </a:rPr>
              <a:t>Sprawdź: opis zmiany czy zobowiązanie?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7CCB7C4-FCB1-4919-9F35-D760F640C9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05750" y="2667000"/>
            <a:ext cx="3238500" cy="2381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767676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F912A48-BABD-41DA-8F9A-E0B28E91AF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857500"/>
            <a:ext cx="4762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EE4B3B"/>
                </a:solidFill>
              </a:defRPr>
            </a:pPr>
            <a:r>
              <a:rPr sz="1800" b="1">
                <a:solidFill>
                  <a:srgbClr val="EE4B3B"/>
                </a:solidFill>
              </a:rPr>
              <a:t>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2C81C08-5A6D-447D-A021-26F411C786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476625"/>
            <a:ext cx="2781300" cy="1238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FFFFFF"/>
                </a:solidFill>
              </a:defRPr>
            </a:pPr>
            <a:r>
              <a:rPr sz="1875" b="1">
                <a:solidFill>
                  <a:srgbClr val="FFFFFF"/>
                </a:solidFill>
              </a:rPr>
              <a:t>Wyjaśnij znaczenie dla pracownika lub rodziny.</a:t>
            </a:r>
          </a:p>
        </p:txBody>
      </p:sp>
    </p:spTree>
    <p:extLst>
      <p:ext uri="{BB962C8B-B14F-4D97-AF65-F5344CB8AC3E}">
        <p14:creationId xmlns:p14="http://schemas.microsoft.com/office/powerpoint/2010/main" val="722705494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6F1E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04BAB9E-2FD1-48F8-B1C5-3FDCC33643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228600"/>
            <a:ext cx="4953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C52E20"/>
                </a:solidFill>
              </a:defRPr>
            </a:pPr>
            <a:r>
              <a:rPr sz="1050" b="1">
                <a:solidFill>
                  <a:srgbClr val="C52E20"/>
                </a:solidFill>
              </a:rPr>
              <a:t>JASTRZĘBIE 1980  /  EDUKACJA  /  02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53E66D0-83CB-454A-9D69-7E6670E1EC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228600"/>
            <a:ext cx="6477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171717"/>
                </a:solidFill>
              </a:defRPr>
            </a:pPr>
            <a:r>
              <a:rPr sz="1050" b="1">
                <a:solidFill>
                  <a:srgbClr val="171717"/>
                </a:solidFill>
              </a:rPr>
              <a:t>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B75BF06-428D-4939-9337-707293347B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6477000"/>
            <a:ext cx="112014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7171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2B38E1D-6847-43BB-B593-629EDD51AC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81050"/>
            <a:ext cx="933450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C52E20"/>
                </a:solidFill>
              </a:defRPr>
            </a:pPr>
            <a:r>
              <a:rPr sz="1350" b="1">
                <a:solidFill>
                  <a:srgbClr val="C52E20"/>
                </a:solidFill>
              </a:rPr>
              <a:t>UDOWODNIJ, NIE TYLKO POWIEDZ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43AF6AB-ECA0-460F-805C-9161C257F3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666875"/>
            <a:ext cx="37147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171717"/>
                </a:solidFill>
              </a:defRPr>
            </a:pPr>
            <a:r>
              <a:rPr sz="2550" b="1">
                <a:solidFill>
                  <a:srgbClr val="171717"/>
                </a:solidFill>
              </a:rPr>
              <a:t>Mój wniosek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EB48D44-E92C-4FF2-AF35-09D6D17E56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81250"/>
            <a:ext cx="4857750" cy="2476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171717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BA92E8B-1622-4CB9-9F23-F5F0DDB642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666875"/>
            <a:ext cx="44767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171717"/>
                </a:solidFill>
              </a:defRPr>
            </a:pPr>
            <a:r>
              <a:rPr sz="2550" b="1">
                <a:solidFill>
                  <a:srgbClr val="171717"/>
                </a:solidFill>
              </a:rPr>
              <a:t>Informacja z opracowania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57759C6-8EDE-47EA-9503-BC25AD33CA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81250"/>
            <a:ext cx="4857750" cy="2476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171717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50C575A-DB10-438C-95E1-77D603D2CA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334000"/>
            <a:ext cx="106680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66635E"/>
                </a:solidFill>
              </a:defRPr>
            </a:pPr>
            <a:r>
              <a:rPr sz="1575" b="0">
                <a:solidFill>
                  <a:srgbClr val="66635E"/>
                </a:solidFill>
              </a:rPr>
              <a:t>Łącznik: ponieważ / wskazuje na to / nie pozwala jeszcze stwierdzić</a:t>
            </a:r>
          </a:p>
        </p:txBody>
      </p:sp>
    </p:spTree>
    <p:extLst>
      <p:ext uri="{BB962C8B-B14F-4D97-AF65-F5344CB8AC3E}">
        <p14:creationId xmlns:p14="http://schemas.microsoft.com/office/powerpoint/2010/main" val="1307717455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C52E20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6B189AE6-DB5D-4DE7-83CE-B9A85D0781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228600"/>
            <a:ext cx="4953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F3C0B8"/>
                </a:solidFill>
              </a:defRPr>
            </a:pPr>
            <a:r>
              <a:rPr sz="1050" b="1">
                <a:solidFill>
                  <a:srgbClr val="F3C0B8"/>
                </a:solidFill>
              </a:rPr>
              <a:t>JASTRZĘBIE 1980  /  EDUKACJA  /  02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DD99FCB-942C-4BF0-B54C-E3E4298CAE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228600"/>
            <a:ext cx="6477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FFFFFF"/>
                </a:solidFill>
              </a:defRPr>
            </a:pPr>
            <a:r>
              <a:rPr sz="1050" b="1">
                <a:solidFill>
                  <a:srgbClr val="FFFFFF"/>
                </a:solidFill>
              </a:rPr>
              <a:t>08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464D88E-E844-41F9-AFB9-84203A0558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6477000"/>
            <a:ext cx="112014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C6C6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FFE9219-2DFB-4317-8371-48885E03E3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81050"/>
            <a:ext cx="4762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BILET WYJŚCIA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3F3A3EB-B2BF-4977-BCC7-FB1385FA1E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1571625"/>
            <a:ext cx="6667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FFFFFF"/>
                </a:solidFill>
              </a:defRPr>
            </a:pPr>
            <a:r>
              <a:rPr sz="1875" b="1">
                <a:solidFill>
                  <a:srgbClr val="FFFFFF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47F7CF0-F251-4095-9801-981788C13F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1524000"/>
            <a:ext cx="9144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475" b="1">
                <a:solidFill>
                  <a:srgbClr val="FFFFFF"/>
                </a:solidFill>
              </a:defRPr>
            </a:pPr>
            <a:r>
              <a:rPr sz="2475" b="1">
                <a:solidFill>
                  <a:srgbClr val="FFFFFF"/>
                </a:solidFill>
              </a:rPr>
              <a:t>Najsilniej z godnością pracy łączy się…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C402D5A-0061-46A0-8F9B-AB0EE0189D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2362200"/>
            <a:ext cx="88582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6A5E076-8EA4-44D1-8D74-B1B427E2F9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2952750"/>
            <a:ext cx="6667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FFFFFF"/>
                </a:solidFill>
              </a:defRPr>
            </a:pPr>
            <a:r>
              <a:rPr sz="1875" b="1">
                <a:solidFill>
                  <a:srgbClr val="FFFFFF"/>
                </a:solidFill>
              </a:rPr>
              <a:t>02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86C2AFD-7B41-44E7-B7CC-414817090E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2905125"/>
            <a:ext cx="9144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475" b="1">
                <a:solidFill>
                  <a:srgbClr val="FFFFFF"/>
                </a:solidFill>
              </a:defRPr>
            </a:pPr>
            <a:r>
              <a:rPr sz="2475" b="1">
                <a:solidFill>
                  <a:srgbClr val="FFFFFF"/>
                </a:solidFill>
              </a:rPr>
              <a:t>Opracowanie wskazuje, że…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D814CC6-391B-428A-BE0E-E3C68499F3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3743325"/>
            <a:ext cx="88582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A780F72-09CF-4A84-907B-1F899C298B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333875"/>
            <a:ext cx="6667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FFFFFF"/>
                </a:solidFill>
              </a:defRPr>
            </a:pPr>
            <a:r>
              <a:rPr sz="1875" b="1">
                <a:solidFill>
                  <a:srgbClr val="FFFFFF"/>
                </a:solidFill>
              </a:rPr>
              <a:t>03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DFDCEF6-A7C9-4629-A7B6-640A73A365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4286250"/>
            <a:ext cx="9144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475" b="1">
                <a:solidFill>
                  <a:srgbClr val="FFFFFF"/>
                </a:solidFill>
              </a:defRPr>
            </a:pPr>
            <a:r>
              <a:rPr sz="2475" b="1">
                <a:solidFill>
                  <a:srgbClr val="FFFFFF"/>
                </a:solidFill>
              </a:rPr>
              <a:t>Opracowanie nie pozwala stwierdzić, że…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5F05355-B185-4F9F-A60E-7A58B49381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5124450"/>
            <a:ext cx="88582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499544681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2026-08-10T10:37:00.5710000Z</dcterms:created>
  <dcterms:modified xsi:type="dcterms:W3CDTF">2026-08-10T10:37:00.5710000Z</dcterms:modified>
</coreProperties>
</file>