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aa6c1756797f4409" /><Relationship Type="http://schemas.openxmlformats.org/officeDocument/2006/relationships/extended-properties" Target="/docProps/app.xml" Id="Rd93e597ea8d1487b" /><Relationship Type="http://schemas.openxmlformats.org/officeDocument/2006/relationships/officeDocument" Target="/ppt/presentation.xml" Id="R9f541536a9144968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55b2125e76a448a4"/>
  </p:sldMasterIdLst>
  <p:notesMasterIdLst>
    <p:notesMasterId xmlns:r="http://schemas.openxmlformats.org/officeDocument/2006/relationships" r:id="R3e17980e1b8d4cd9"/>
  </p:notesMasterIdLst>
  <p:sldIdLst>
    <p:sldId xmlns:r="http://schemas.openxmlformats.org/officeDocument/2006/relationships" id="256" r:id="R7062ab52d0e74269"/>
    <p:sldId xmlns:r="http://schemas.openxmlformats.org/officeDocument/2006/relationships" id="257" r:id="Rb7e1affcb8434eb7"/>
    <p:sldId xmlns:r="http://schemas.openxmlformats.org/officeDocument/2006/relationships" id="258" r:id="R505b825a1a354a0c"/>
    <p:sldId xmlns:r="http://schemas.openxmlformats.org/officeDocument/2006/relationships" id="259" r:id="R0612dd4982d84fae"/>
    <p:sldId xmlns:r="http://schemas.openxmlformats.org/officeDocument/2006/relationships" id="260" r:id="Rab76894f2d424298"/>
    <p:sldId xmlns:r="http://schemas.openxmlformats.org/officeDocument/2006/relationships" id="261" r:id="Rf0eaadd610364be3"/>
    <p:sldId xmlns:r="http://schemas.openxmlformats.org/officeDocument/2006/relationships" id="262" r:id="R71b1ef3a72cf4ba3"/>
    <p:sldId xmlns:r="http://schemas.openxmlformats.org/officeDocument/2006/relationships" id="263" r:id="Rc9aa9f08a95b4558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1be1cc02f0a4203" /><Relationship Type="http://schemas.openxmlformats.org/officeDocument/2006/relationships/slideMaster" Target="/ppt/slideMasters/slideMaster1.xml" Id="R55b2125e76a448a4" /><Relationship Type="http://schemas.openxmlformats.org/officeDocument/2006/relationships/notesMaster" Target="/ppt/notesMasters/notesMaster1.xml" Id="R3e17980e1b8d4cd9" /><Relationship Type="http://schemas.openxmlformats.org/officeDocument/2006/relationships/presProps" Target="/ppt/presProps.xml" Id="Rd6ff5e690859477d" /><Relationship Type="http://schemas.openxmlformats.org/officeDocument/2006/relationships/tableStyles" Target="/ppt/tableStyles.xml" Id="Rcd2e504e23a74efe" /><Relationship Type="http://schemas.openxmlformats.org/officeDocument/2006/relationships/slide" Target="/ppt/slides/slide1.xml" Id="R7062ab52d0e74269" /><Relationship Type="http://schemas.openxmlformats.org/officeDocument/2006/relationships/slide" Target="/ppt/slides/slide2.xml" Id="Rb7e1affcb8434eb7" /><Relationship Type="http://schemas.openxmlformats.org/officeDocument/2006/relationships/slide" Target="/ppt/slides/slide3.xml" Id="R505b825a1a354a0c" /><Relationship Type="http://schemas.openxmlformats.org/officeDocument/2006/relationships/slide" Target="/ppt/slides/slide4.xml" Id="R0612dd4982d84fae" /><Relationship Type="http://schemas.openxmlformats.org/officeDocument/2006/relationships/slide" Target="/ppt/slides/slide5.xml" Id="Rab76894f2d424298" /><Relationship Type="http://schemas.openxmlformats.org/officeDocument/2006/relationships/slide" Target="/ppt/slides/slide6.xml" Id="Rf0eaadd610364be3" /><Relationship Type="http://schemas.openxmlformats.org/officeDocument/2006/relationships/slide" Target="/ppt/slides/slide7.xml" Id="R71b1ef3a72cf4ba3" /><Relationship Type="http://schemas.openxmlformats.org/officeDocument/2006/relationships/slide" Target="/ppt/slides/slide8.xml" Id="Rc9aa9f08a95b4558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b1d0cf66fc9a493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abfde48de8744d4e" /><Relationship Type="http://schemas.openxmlformats.org/officeDocument/2006/relationships/notesMaster" Target="/ppt/notesMasters/notesMaster1.xml" Id="Rf0ac8c05724a475b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70af6a7b6b8745a4" /><Relationship Type="http://schemas.openxmlformats.org/officeDocument/2006/relationships/notesMaster" Target="/ppt/notesMasters/notesMaster1.xml" Id="Re69283dcefd244c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0fce17e2a0a84956" /><Relationship Type="http://schemas.openxmlformats.org/officeDocument/2006/relationships/notesMaster" Target="/ppt/notesMasters/notesMaster1.xml" Id="Rd61c5d77f1eb4844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6242e273732f4bea" /><Relationship Type="http://schemas.openxmlformats.org/officeDocument/2006/relationships/notesMaster" Target="/ppt/notesMasters/notesMaster1.xml" Id="R8e26dda29bf149fc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d31da94d7c66486a" /><Relationship Type="http://schemas.openxmlformats.org/officeDocument/2006/relationships/notesMaster" Target="/ppt/notesMasters/notesMaster1.xml" Id="Rc27abefce48f43bc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e735f2c1d73541ba" /><Relationship Type="http://schemas.openxmlformats.org/officeDocument/2006/relationships/notesMaster" Target="/ppt/notesMasters/notesMaster1.xml" Id="Rf7beda186b514f2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a6b2034451b04ede" /><Relationship Type="http://schemas.openxmlformats.org/officeDocument/2006/relationships/notesMaster" Target="/ppt/notesMasters/notesMaster1.xml" Id="R61f81a726157416b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632b827f293f4fb0" /><Relationship Type="http://schemas.openxmlformats.org/officeDocument/2006/relationships/notesMaster" Target="/ppt/notesMasters/notesMaster1.xml" Id="R35e41feb8f7c4363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Powitaj klasę i nazwij temat: Jak usłyszeć czyjąś perspektywę, nie odbierając rozmówcy kontroli nad jego historią?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https://oralhistory.org/oha-core-principles/</a:t>
            </a:r>
          </a:p>
          <a:p xmlns:a="http://schemas.openxmlformats.org/drawingml/2006/main">
            <a:r>
              <a:t>- https://oralhistory.org/best-practices/</a:t>
            </a:r>
          </a:p>
          <a:p xmlns:a="http://schemas.openxmlformats.org/drawingml/2006/main">
            <a:r>
              <a:t>- https://oralhistory.org/oha-statement-on-ethics/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Przeczytaj pytanie. Poproś o 30 sekund samodzielnego namysłu, potem o dwie pierwsze hipotezy.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Przeczytaj cele własnymi słowami. Powiedz, że na końcu uczniowie sprawdzą je biletem wyjścia.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Przejdź przez cztery momenty odpowiedzialności. Podkreśl, że zgoda może zostać zmieniona lub wycofana, a publikacja wymaga osobnego uzgodnienia.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https://oralhistory.org/oha-core-principles/</a:t>
            </a:r>
          </a:p>
          <a:p xmlns:a="http://schemas.openxmlformats.org/drawingml/2006/main">
            <a:r>
              <a:t>- https://oralhistory.org/best-practices/</a:t>
            </a:r>
          </a:p>
          <a:p xmlns:a="http://schemas.openxmlformats.org/drawingml/2006/main">
            <a:r>
              <a:t>- https://oralhistory.org/oha-statement-on-ethics/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Nie wymagaj definicji na pamięć. Poproś o przykład użycia każdego pojęcia w kontekście lekcji.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Rozdaj kartę pracy. Najpierw uczniowie naprawiają pytanie, potem korzystają z instrukcji mikrowywiadu i checklisty obserwatora. Ćwiczenie odbywa się bez nagrywania.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https://oralhistory.org/oha-core-principles/</a:t>
            </a:r>
          </a:p>
          <a:p xmlns:a="http://schemas.openxmlformats.org/drawingml/2006/main">
            <a:r>
              <a:t>- https://oralhistory.org/best-practices/</a:t>
            </a:r>
          </a:p>
          <a:p xmlns:a="http://schemas.openxmlformats.org/drawingml/2006/main">
            <a:r>
              <a:t>- https://oralhistory.org/oha-statement-on-ethics/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Przykład jest autorski, nie jest relacją prawdziwego świadka. Skrót A zachowuje sens. Skrót B usuwa negację i odwraca znaczenie wypowiedzi.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https://oralhistory.org/oha-core-principles/</a:t>
            </a:r>
          </a:p>
          <a:p xmlns:a="http://schemas.openxmlformats.org/drawingml/2006/main">
            <a:r>
              <a:t>- https://oralhistory.org/best-practices/</a:t>
            </a:r>
          </a:p>
          <a:p xmlns:a="http://schemas.openxmlformats.org/drawingml/2006/main">
            <a:r>
              <a:t>- https://oralhistory.org/oha-statement-on-ethics/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Daj 3 minuty na samodzielne odpowiedzi. Zbierz bilety lub poproś o pokazanie jednego zdania. To domyka kryteria sukcesu.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Wskazówka: prowadź rozmowę pytaniami, nie wykładem. Daj czas na ciszę i zapis.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3f2359bb2b94c7d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e2bff66790c742f7" /><Relationship Type="http://schemas.openxmlformats.org/officeDocument/2006/relationships/slideLayout" Target="/ppt/slideLayouts/slideLayout1.xml" Id="R50c287bdd7184604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50c287bdd7184604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e1b8c6c9d0d47d9" /><Relationship Type="http://schemas.openxmlformats.org/officeDocument/2006/relationships/image" Target="/ppt/media/image.png" Id="Rcb56282876b34cf6" /><Relationship Type="http://schemas.openxmlformats.org/officeDocument/2006/relationships/notesSlide" Target="/ppt/notesSlides/notesSlide1.xml" Id="R3165ded9f7db40f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7560669c47e414a" /><Relationship Type="http://schemas.openxmlformats.org/officeDocument/2006/relationships/notesSlide" Target="/ppt/notesSlides/notesSlide2.xml" Id="R6f1a34df4ff4466a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631bd27f5a6427b" /><Relationship Type="http://schemas.openxmlformats.org/officeDocument/2006/relationships/notesSlide" Target="/ppt/notesSlides/notesSlide3.xml" Id="R05ad5cffa684429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fefc57d71134055" /><Relationship Type="http://schemas.openxmlformats.org/officeDocument/2006/relationships/notesSlide" Target="/ppt/notesSlides/notesSlide4.xml" Id="R044babc465d44fe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f95717197574b28" /><Relationship Type="http://schemas.openxmlformats.org/officeDocument/2006/relationships/notesSlide" Target="/ppt/notesSlides/notesSlide5.xml" Id="R63199745ea2648d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45c04efdff745b1" /><Relationship Type="http://schemas.openxmlformats.org/officeDocument/2006/relationships/notesSlide" Target="/ppt/notesSlides/notesSlide6.xml" Id="R2f5a758235a248a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1f2313798244382" /><Relationship Type="http://schemas.openxmlformats.org/officeDocument/2006/relationships/notesSlide" Target="/ppt/notesSlides/notesSlide7.xml" Id="R44e6f1039d1d444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c75ba8fc075454a" /><Relationship Type="http://schemas.openxmlformats.org/officeDocument/2006/relationships/notesSlide" Target="/ppt/notesSlides/notesSlide8.xml" Id="Ra78bda5850a443f5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6F1E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FAE10CC-2C7D-441E-95FF-4D2DE11FE3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2286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52E2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EE8E5E0-76EE-4C06-A715-83F4A141CC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E1D2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1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b56282876b34cf6"/>
          <a:stretch xmlns:a="http://schemas.openxmlformats.org/drawingml/2006/main"/>
        </p:blipFill>
        <p:spPr>
          <a:xfrm xmlns:a="http://schemas.openxmlformats.org/drawingml/2006/main">
            <a:off x="8572500" y="952500"/>
            <a:ext cx="2857500" cy="285750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34DD05F-EF03-4A6D-A0F3-3D38871C0F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23900"/>
            <a:ext cx="61912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C52E20"/>
                </a:solidFill>
              </a:defRPr>
            </a:pPr>
            <a:r>
              <a:rPr sz="1275" b="1">
                <a:solidFill>
                  <a:srgbClr val="C52E20"/>
                </a:solidFill>
              </a:rPr>
              <a:t>MODUŁ 03  ·  45 MIN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2CBF98D-FCED-4502-8783-CCBC2AEAA5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6953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4650" b="1">
                <a:solidFill>
                  <a:srgbClr val="171717"/>
                </a:solidFill>
              </a:defRPr>
            </a:pPr>
            <a:r>
              <a:rPr sz="4650" b="1">
                <a:solidFill>
                  <a:srgbClr val="171717"/>
                </a:solidFill>
              </a:rPr>
              <a:t>Jak słuchać świadka?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F4F44D4-F3A5-49B5-AA24-79AD2F9DAB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905250"/>
            <a:ext cx="64770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66635E"/>
                </a:solidFill>
              </a:defRPr>
            </a:pPr>
            <a:r>
              <a:rPr sz="1875" b="0">
                <a:solidFill>
                  <a:srgbClr val="66635E"/>
                </a:solidFill>
              </a:rPr>
              <a:t>Odpowiedzialna historia mówiona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5C3AB8C-EBFD-490C-8818-EB40542D74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00750"/>
            <a:ext cx="723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71717"/>
                </a:solidFill>
              </a:defRPr>
            </a:pPr>
            <a:r>
              <a:rPr sz="1125" b="1">
                <a:solidFill>
                  <a:srgbClr val="171717"/>
                </a:solidFill>
              </a:rPr>
              <a:t>KLASY 7–8 + SZKOŁY PONADPODSTAWOWE</a:t>
            </a:r>
          </a:p>
        </p:txBody>
      </p:sp>
    </p:spTree>
    <p:extLst>
      <p:ext uri="{BB962C8B-B14F-4D97-AF65-F5344CB8AC3E}">
        <p14:creationId xmlns:p14="http://schemas.microsoft.com/office/powerpoint/2010/main" val="1616505033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1717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FF38827-BEF7-4BA2-92F1-468D9697A4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28600"/>
            <a:ext cx="4953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F3C0B8"/>
                </a:solidFill>
              </a:defRPr>
            </a:pPr>
            <a:r>
              <a:rPr sz="1050" b="1">
                <a:solidFill>
                  <a:srgbClr val="F3C0B8"/>
                </a:solidFill>
              </a:rPr>
              <a:t>JASTRZĘBIE 1980  /  EDUKACJA  /  03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782A6C5-F360-4E92-B15D-DADA583EDB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28600"/>
            <a:ext cx="6477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FFFFFF"/>
                </a:solidFill>
              </a:defRPr>
            </a:pPr>
            <a:r>
              <a:rPr sz="1050" b="1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8090BA4-C65B-478F-931A-75EF5E337B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477000"/>
            <a:ext cx="11201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C6C6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6AD9A78-D0A2-46A8-9859-54DB2283D6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904875"/>
            <a:ext cx="3810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EE4B3B"/>
                </a:solidFill>
              </a:defRPr>
            </a:pPr>
            <a:r>
              <a:rPr sz="1275" b="1">
                <a:solidFill>
                  <a:srgbClr val="EE4B3B"/>
                </a:solidFill>
              </a:rPr>
              <a:t>PYTANIE LEKCJI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CBFE9B9-C5E4-4262-9BDB-ADA7001124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24000"/>
            <a:ext cx="10572750" cy="3143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900" b="1">
                <a:solidFill>
                  <a:srgbClr val="FFFFFF"/>
                </a:solidFill>
              </a:defRPr>
            </a:pPr>
            <a:r>
              <a:rPr sz="3900" b="1">
                <a:solidFill>
                  <a:srgbClr val="FFFFFF"/>
                </a:solidFill>
              </a:rPr>
              <a:t>Jak usłyszeć czyjąś perspektywę, nie odbierając rozmówcy kontroli nad jego historią?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6A0CC7D-494D-400F-B239-947F0F9376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81625"/>
            <a:ext cx="9906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C8C8C8"/>
                </a:solidFill>
              </a:defRPr>
            </a:pPr>
            <a:r>
              <a:rPr sz="1650" b="0">
                <a:solidFill>
                  <a:srgbClr val="C8C8C8"/>
                </a:solidFill>
              </a:rPr>
              <a:t>Ćwiczymy uważne słuchanie, ciągłą zgodę i redakcję, która nie zmienia sensu.</a:t>
            </a:r>
          </a:p>
        </p:txBody>
      </p:sp>
    </p:spTree>
    <p:extLst>
      <p:ext uri="{BB962C8B-B14F-4D97-AF65-F5344CB8AC3E}">
        <p14:creationId xmlns:p14="http://schemas.microsoft.com/office/powerpoint/2010/main" val="142273646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6F1E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9F88FED-AAA4-4CFA-8B52-96673AB68E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28600"/>
            <a:ext cx="4953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C52E20"/>
                </a:solidFill>
              </a:defRPr>
            </a:pPr>
            <a:r>
              <a:rPr sz="1050" b="1">
                <a:solidFill>
                  <a:srgbClr val="C52E20"/>
                </a:solidFill>
              </a:rPr>
              <a:t>JASTRZĘBIE 1980  /  EDUKACJA  /  03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CBC0AF0-4209-4D37-8F0F-5CC49AD2B4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28600"/>
            <a:ext cx="6477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171717"/>
                </a:solidFill>
              </a:defRPr>
            </a:pPr>
            <a:r>
              <a:rPr sz="1050" b="1">
                <a:solidFill>
                  <a:srgbClr val="171717"/>
                </a:solidFill>
              </a:rPr>
              <a:t>03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71896F9-C309-4797-9BF2-D891CBFA51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477000"/>
            <a:ext cx="11201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171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73D1F1A-51B1-404B-B850-8309B301D9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800100"/>
            <a:ext cx="4762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C52E20"/>
                </a:solidFill>
              </a:defRPr>
            </a:pPr>
            <a:r>
              <a:rPr sz="1275" b="1">
                <a:solidFill>
                  <a:srgbClr val="C52E20"/>
                </a:solidFill>
              </a:rPr>
              <a:t>DZISIAJ POTRAFISZ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8178C59-56A1-4BF2-A2CE-98CB14ACE2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10668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FC65091-FC79-46F7-8CCC-66F9F8A2A2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1619250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52E20"/>
                </a:solidFill>
              </a:defRPr>
            </a:pPr>
            <a:r>
              <a:rPr sz="1800" b="1">
                <a:solidFill>
                  <a:srgbClr val="C52E20"/>
                </a:solidFill>
              </a:rPr>
              <a:t>01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0132369-34FD-433A-ADBF-C54EDBC1E6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571625"/>
            <a:ext cx="8953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171717"/>
                </a:solidFill>
              </a:defRPr>
            </a:pPr>
            <a:r>
              <a:rPr sz="2175" b="1">
                <a:solidFill>
                  <a:srgbClr val="171717"/>
                </a:solidFill>
              </a:rPr>
              <a:t>rozumieć pamięć jako perspektywę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3372EF0-CE74-4AD2-808A-369ABC647E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905125"/>
            <a:ext cx="10668000" cy="1143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E1D2"/>
          </a:solidFill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6C9E844-2C8D-4F58-BD8C-31780C30C8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095625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52E20"/>
                </a:solidFill>
              </a:defRPr>
            </a:pPr>
            <a:r>
              <a:rPr sz="1800" b="1">
                <a:solidFill>
                  <a:srgbClr val="C52E20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DEC1058-ECF0-4235-8A45-4FFA7F3F42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48000"/>
            <a:ext cx="8953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171717"/>
                </a:solidFill>
              </a:defRPr>
            </a:pPr>
            <a:r>
              <a:rPr sz="2175" b="1">
                <a:solidFill>
                  <a:srgbClr val="171717"/>
                </a:solidFill>
              </a:rPr>
              <a:t>tworzyć pytania otwarte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E03D39A-7979-4753-AEA7-71E5EDC48B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381500"/>
            <a:ext cx="10668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68DE83A-8ED6-4125-9CF7-89792B7611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572000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52E20"/>
                </a:solidFill>
              </a:defRPr>
            </a:pPr>
            <a:r>
              <a:rPr sz="1800" b="1">
                <a:solidFill>
                  <a:srgbClr val="C52E20"/>
                </a:solidFill>
              </a:rPr>
              <a:t>03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D70E6B1-A10A-48B0-ADEB-9F4F2B46DD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524375"/>
            <a:ext cx="8953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171717"/>
                </a:solidFill>
              </a:defRPr>
            </a:pPr>
            <a:r>
              <a:rPr sz="2175" b="1">
                <a:solidFill>
                  <a:srgbClr val="171717"/>
                </a:solidFill>
              </a:rPr>
              <a:t>stosować świadomą zgodę i prawo do odmowy</a:t>
            </a:r>
          </a:p>
        </p:txBody>
      </p:sp>
    </p:spTree>
    <p:extLst>
      <p:ext uri="{BB962C8B-B14F-4D97-AF65-F5344CB8AC3E}">
        <p14:creationId xmlns:p14="http://schemas.microsoft.com/office/powerpoint/2010/main" val="505274708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E9E1D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BE0D995-5FB6-4A69-BFBD-1738509E6B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28600"/>
            <a:ext cx="4953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C52E20"/>
                </a:solidFill>
              </a:defRPr>
            </a:pPr>
            <a:r>
              <a:rPr sz="1050" b="1">
                <a:solidFill>
                  <a:srgbClr val="C52E20"/>
                </a:solidFill>
              </a:rPr>
              <a:t>JASTRZĘBIE 1980  /  EDUKACJA  /  03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296B104-398C-4B1D-9187-4A1876E005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28600"/>
            <a:ext cx="6477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171717"/>
                </a:solidFill>
              </a:defRPr>
            </a:pPr>
            <a:r>
              <a:rPr sz="1050" b="1">
                <a:solidFill>
                  <a:srgbClr val="171717"/>
                </a:solidFill>
              </a:rPr>
              <a:t>04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05C0EE0-B722-419B-BE81-F810058A42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477000"/>
            <a:ext cx="11201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171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AEEAFED-8B7F-4D6A-BAD5-60A8788412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81050"/>
            <a:ext cx="9525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C52E20"/>
                </a:solidFill>
              </a:defRPr>
            </a:pPr>
            <a:r>
              <a:rPr sz="1350" b="1">
                <a:solidFill>
                  <a:srgbClr val="C52E20"/>
                </a:solidFill>
              </a:rPr>
              <a:t>CZTERY MOMENTY ODPOWIEDZIALNOŚCI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E0FFE8A-30C7-4B93-8295-49E0DB9DD9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238250"/>
            <a:ext cx="104775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71717"/>
                </a:solidFill>
              </a:defRPr>
            </a:pPr>
            <a:r>
              <a:rPr sz="2850" b="1">
                <a:solidFill>
                  <a:srgbClr val="171717"/>
                </a:solidFill>
              </a:rPr>
              <a:t>Zgoda nie jest jednorazowym podpisem.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7B609F7-DD0C-4EB4-93E9-C12A955E8B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571750"/>
            <a:ext cx="23812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1E8"/>
          </a:solidFill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236AC75-81DE-4AC1-A1A7-F4A26D4A18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800350"/>
            <a:ext cx="19621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C52E20"/>
                </a:solidFill>
              </a:defRPr>
            </a:pPr>
            <a:r>
              <a:rPr sz="1875" b="1">
                <a:solidFill>
                  <a:srgbClr val="C52E20"/>
                </a:solidFill>
              </a:rPr>
              <a:t>PRZED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B996803-5FA9-4C6A-A5E1-9760808A32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714750"/>
            <a:ext cx="19621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71717"/>
                </a:solidFill>
              </a:defRPr>
            </a:pPr>
            <a:r>
              <a:rPr sz="2250" b="1">
                <a:solidFill>
                  <a:srgbClr val="171717"/>
                </a:solidFill>
              </a:rPr>
              <a:t>cel i zgoda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0628440-2E60-480C-8188-5877A5BF7B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2571750"/>
            <a:ext cx="23812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1E8"/>
          </a:solidFill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A2A853B-DD7A-4B1E-BA3F-C70E31801F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90925" y="2800350"/>
            <a:ext cx="19621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C52E20"/>
                </a:solidFill>
              </a:defRPr>
            </a:pPr>
            <a:r>
              <a:rPr sz="1875" b="1">
                <a:solidFill>
                  <a:srgbClr val="C52E20"/>
                </a:solidFill>
              </a:rPr>
              <a:t>W TRAKCIE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F1D839F-A5ED-4FC8-992B-26BFACB973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90925" y="3714750"/>
            <a:ext cx="19621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71717"/>
                </a:solidFill>
              </a:defRPr>
            </a:pPr>
            <a:r>
              <a:rPr sz="2250" b="1">
                <a:solidFill>
                  <a:srgbClr val="171717"/>
                </a:solidFill>
              </a:rPr>
              <a:t>słuchanie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E865566-DD9A-44C3-A7B6-65A60723F5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571750"/>
            <a:ext cx="23812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1E8"/>
          </a:solidFill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4C38EC6-B9B4-4F9F-AAD9-B8A6EFCBF8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800350"/>
            <a:ext cx="19621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C52E20"/>
                </a:solidFill>
              </a:defRPr>
            </a:pPr>
            <a:r>
              <a:rPr sz="1875" b="1">
                <a:solidFill>
                  <a:srgbClr val="C52E20"/>
                </a:solidFill>
              </a:rPr>
              <a:t>PO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B34E7D7-FF04-43FA-ACC6-4F2712079B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3714750"/>
            <a:ext cx="19621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71717"/>
                </a:solidFill>
              </a:defRPr>
            </a:pPr>
            <a:r>
              <a:rPr sz="2250" b="1">
                <a:solidFill>
                  <a:srgbClr val="171717"/>
                </a:solidFill>
              </a:rPr>
              <a:t>weryfikacja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36154C5-3372-4CDD-9669-78B043F47A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10625" y="2571750"/>
            <a:ext cx="23812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1E8"/>
          </a:solidFill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C1C85E8-6B55-4301-913D-A3866A5419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20175" y="2800350"/>
            <a:ext cx="19621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C52E20"/>
                </a:solidFill>
              </a:defRPr>
            </a:pPr>
            <a:r>
              <a:rPr sz="1875" b="1">
                <a:solidFill>
                  <a:srgbClr val="C52E20"/>
                </a:solidFill>
              </a:rPr>
              <a:t>PUBLIKACJA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5A10543-C86D-441F-B341-579EA66CC3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20175" y="3714750"/>
            <a:ext cx="19621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71717"/>
                </a:solidFill>
              </a:defRPr>
            </a:pPr>
            <a:r>
              <a:rPr sz="2250" b="1">
                <a:solidFill>
                  <a:srgbClr val="171717"/>
                </a:solidFill>
              </a:rPr>
              <a:t>osobna zgoda</a:t>
            </a:r>
          </a:p>
        </p:txBody>
      </p:sp>
    </p:spTree>
    <p:extLst>
      <p:ext uri="{BB962C8B-B14F-4D97-AF65-F5344CB8AC3E}">
        <p14:creationId xmlns:p14="http://schemas.microsoft.com/office/powerpoint/2010/main" val="94062435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6F1E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3FD4D17-91C5-4628-8DFD-9A216E4675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28600"/>
            <a:ext cx="4953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C52E20"/>
                </a:solidFill>
              </a:defRPr>
            </a:pPr>
            <a:r>
              <a:rPr sz="1050" b="1">
                <a:solidFill>
                  <a:srgbClr val="C52E20"/>
                </a:solidFill>
              </a:rPr>
              <a:t>JASTRZĘBIE 1980  /  EDUKACJA  /  03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F16D0F7-2CCA-44DF-9547-9DA0DE9396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28600"/>
            <a:ext cx="6477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171717"/>
                </a:solidFill>
              </a:defRPr>
            </a:pPr>
            <a:r>
              <a:rPr sz="1050" b="1">
                <a:solidFill>
                  <a:srgbClr val="171717"/>
                </a:solidFill>
              </a:rPr>
              <a:t>05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39F252D-1BB0-42B5-AB4D-A82297DB4C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477000"/>
            <a:ext cx="11201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171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2352FF7-AE05-4C65-90DF-0BB2D9FF2D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81050"/>
            <a:ext cx="7239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C52E20"/>
                </a:solidFill>
              </a:defRPr>
            </a:pPr>
            <a:r>
              <a:rPr sz="1350" b="1">
                <a:solidFill>
                  <a:srgbClr val="C52E20"/>
                </a:solidFill>
              </a:rPr>
              <a:t>SŁOWA, KTÓRE PORZĄDKUJĄ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0B61ED1-BC58-4209-9ADE-95CEEACFDF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33337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1717"/>
                </a:solidFill>
              </a:defRPr>
            </a:pPr>
            <a:r>
              <a:rPr sz="2550" b="1">
                <a:solidFill>
                  <a:srgbClr val="171717"/>
                </a:solidFill>
              </a:rPr>
              <a:t>historia mówiona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D066E5B-7D6C-42CC-87AB-A62EE3FD0D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1485900"/>
            <a:ext cx="1905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52E2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BEE2A65-C025-4BC7-9867-25E1F93199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1428750"/>
            <a:ext cx="64770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950" b="0">
                <a:solidFill>
                  <a:srgbClr val="66635E"/>
                </a:solidFill>
              </a:defRPr>
            </a:pPr>
            <a:r>
              <a:rPr sz="1950" b="0">
                <a:solidFill>
                  <a:srgbClr val="66635E"/>
                </a:solidFill>
              </a:rPr>
              <a:t>proces rozmowy i powstałe źródło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C0A4DD4-23A2-41F5-9DBF-1A1E901D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905125"/>
            <a:ext cx="33337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1717"/>
                </a:solidFill>
              </a:defRPr>
            </a:pPr>
            <a:r>
              <a:rPr sz="2550" b="1">
                <a:solidFill>
                  <a:srgbClr val="171717"/>
                </a:solidFill>
              </a:rPr>
              <a:t>świadoma zgoda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3CEED99-54D1-4D8B-AF02-55BD7EC179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2962275"/>
            <a:ext cx="1905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52E2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39765AD-0CE3-4208-B10C-DE1EC4E50A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2905125"/>
            <a:ext cx="64770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950" b="0">
                <a:solidFill>
                  <a:srgbClr val="66635E"/>
                </a:solidFill>
              </a:defRPr>
            </a:pPr>
            <a:r>
              <a:rPr sz="1950" b="0">
                <a:solidFill>
                  <a:srgbClr val="66635E"/>
                </a:solidFill>
              </a:rPr>
              <a:t>dobrowolna decyzja po poznaniu celu i ryzyk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56D4FA0-4EE3-4FA6-BA31-C28810D1EA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381500"/>
            <a:ext cx="33337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1717"/>
                </a:solidFill>
              </a:defRPr>
            </a:pPr>
            <a:r>
              <a:rPr sz="2550" b="1">
                <a:solidFill>
                  <a:srgbClr val="171717"/>
                </a:solidFill>
              </a:rPr>
              <a:t>perspektywa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21D089C-9CE2-47F4-937F-4BE64709E2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4438650"/>
            <a:ext cx="1905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52E2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798995C-9BF6-4637-A778-EE81D41027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4381500"/>
            <a:ext cx="64770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950" b="0">
                <a:solidFill>
                  <a:srgbClr val="66635E"/>
                </a:solidFill>
              </a:defRPr>
            </a:pPr>
            <a:r>
              <a:rPr sz="1950" b="0">
                <a:solidFill>
                  <a:srgbClr val="66635E"/>
                </a:solidFill>
              </a:rPr>
              <a:t>sposób widzenia wynikający z doświadczeń</a:t>
            </a:r>
          </a:p>
        </p:txBody>
      </p:sp>
    </p:spTree>
    <p:extLst>
      <p:ext uri="{BB962C8B-B14F-4D97-AF65-F5344CB8AC3E}">
        <p14:creationId xmlns:p14="http://schemas.microsoft.com/office/powerpoint/2010/main" val="178758108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1717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6A045FE-BBAD-46C7-A626-EBA059B52F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28600"/>
            <a:ext cx="4953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F3C0B8"/>
                </a:solidFill>
              </a:defRPr>
            </a:pPr>
            <a:r>
              <a:rPr sz="1050" b="1">
                <a:solidFill>
                  <a:srgbClr val="F3C0B8"/>
                </a:solidFill>
              </a:rPr>
              <a:t>JASTRZĘBIE 1980  /  EDUKACJA  /  03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6C6EC9A-C2C8-44ED-9529-D0987A05EA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28600"/>
            <a:ext cx="6477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FFFFFF"/>
                </a:solidFill>
              </a:defRPr>
            </a:pPr>
            <a:r>
              <a:rPr sz="1050" b="1">
                <a:solidFill>
                  <a:srgbClr val="FFFFFF"/>
                </a:solidFill>
              </a:rPr>
              <a:t>06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A993C34-AFDE-4517-BA51-19F00B311F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477000"/>
            <a:ext cx="11201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C6C6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7B9EB27-810E-423C-A43C-2120F206B4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81050"/>
            <a:ext cx="7143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EE4B3B"/>
                </a:solidFill>
              </a:defRPr>
            </a:pPr>
            <a:r>
              <a:rPr sz="1350" b="1">
                <a:solidFill>
                  <a:srgbClr val="EE4B3B"/>
                </a:solidFill>
              </a:rPr>
              <a:t>PRACA W PARACH / GRUPACH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C2583FE-18F9-43CA-BB94-4E90B9214C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238250"/>
            <a:ext cx="10287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375" b="1">
                <a:solidFill>
                  <a:srgbClr val="FFFFFF"/>
                </a:solidFill>
              </a:defRPr>
            </a:pPr>
            <a:r>
              <a:rPr sz="3375" b="1">
                <a:solidFill>
                  <a:srgbClr val="FFFFFF"/>
                </a:solidFill>
              </a:rPr>
              <a:t>Napraw pytanie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9B85B62-F191-4F49-8EF7-07634647CF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0"/>
            <a:ext cx="3238500" cy="2381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767676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9554E17-1817-46C0-BAFB-30532FE890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857500"/>
            <a:ext cx="476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EE4B3B"/>
                </a:solidFill>
              </a:defRPr>
            </a:pPr>
            <a:r>
              <a:rPr sz="1800" b="1">
                <a:solidFill>
                  <a:srgbClr val="EE4B3B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D1750E1-F11B-4251-8949-33E33F194F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3476625"/>
            <a:ext cx="27813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Zamień pytanie sugerujące na otwarte.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DAD6F37-9234-44FB-AEC6-D6A0C8E23D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667000"/>
            <a:ext cx="3238500" cy="2381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767676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5253E20-783E-4C96-AFA6-FFC8127979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2857500"/>
            <a:ext cx="476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EE4B3B"/>
                </a:solidFill>
              </a:defRPr>
            </a:pPr>
            <a:r>
              <a:rPr sz="1800" b="1">
                <a:solidFill>
                  <a:srgbClr val="EE4B3B"/>
                </a:solidFill>
              </a:rPr>
              <a:t>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DBB0CF9-864D-4393-AF77-CEC800C939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3476625"/>
            <a:ext cx="27813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Dodaj neutralne pytanie pogłębiające.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DB72832-7A79-4CF2-A5B2-AD0F45B2AF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667000"/>
            <a:ext cx="3238500" cy="2381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767676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B658342-F71C-4699-9108-679C5DCABD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857500"/>
            <a:ext cx="476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EE4B3B"/>
                </a:solidFill>
              </a:defRPr>
            </a:pPr>
            <a:r>
              <a:rPr sz="1800" b="1">
                <a:solidFill>
                  <a:srgbClr val="EE4B3B"/>
                </a:solidFill>
              </a:rPr>
              <a:t>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6BB3F71-2127-4B92-9BAB-474C71BAC0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476625"/>
            <a:ext cx="27813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Przypomnij o prawie do odmowy odpowiedzi.</a:t>
            </a:r>
          </a:p>
        </p:txBody>
      </p:sp>
    </p:spTree>
    <p:extLst>
      <p:ext uri="{BB962C8B-B14F-4D97-AF65-F5344CB8AC3E}">
        <p14:creationId xmlns:p14="http://schemas.microsoft.com/office/powerpoint/2010/main" val="910445257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6F1E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1C06FBA-6C2F-424F-84E5-8F9FF8E2F4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28600"/>
            <a:ext cx="4953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C52E20"/>
                </a:solidFill>
              </a:defRPr>
            </a:pPr>
            <a:r>
              <a:rPr sz="1050" b="1">
                <a:solidFill>
                  <a:srgbClr val="C52E20"/>
                </a:solidFill>
              </a:rPr>
              <a:t>JASTRZĘBIE 1980  /  EDUKACJA  /  03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C9F1D0F-3472-4AED-A487-8226019D8D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28600"/>
            <a:ext cx="6477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171717"/>
                </a:solidFill>
              </a:defRPr>
            </a:pPr>
            <a:r>
              <a:rPr sz="1050" b="1">
                <a:solidFill>
                  <a:srgbClr val="171717"/>
                </a:solidFill>
              </a:rPr>
              <a:t>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991C5FA-E092-4DE2-AAE0-A591B3E9CD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477000"/>
            <a:ext cx="11201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171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BB94ABD-FF40-4F4E-9270-1B5C7BA6B4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81050"/>
            <a:ext cx="93345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C52E20"/>
                </a:solidFill>
              </a:defRPr>
            </a:pPr>
            <a:r>
              <a:rPr sz="1350" b="1">
                <a:solidFill>
                  <a:srgbClr val="C52E20"/>
                </a:solidFill>
              </a:rPr>
              <a:t>REDAKCJA BEZ NADUŻYCIA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2C902C2-4130-43AB-91AE-D779FA07E0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381125"/>
            <a:ext cx="1047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171717"/>
                </a:solidFill>
              </a:defRPr>
            </a:pPr>
            <a:r>
              <a:rPr sz="2025" b="1">
                <a:solidFill>
                  <a:srgbClr val="171717"/>
                </a:solidFill>
              </a:rPr>
              <a:t>Pełna wypowiedź — przykład autorski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47581CB-07F4-47EA-8858-A39110E43A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905000"/>
            <a:ext cx="10668000" cy="1000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E1D2"/>
          </a:solidFill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11E07AD-11FB-4979-93A7-6C0F049FE7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047875"/>
            <a:ext cx="1019175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171717"/>
                </a:solidFill>
              </a:defRPr>
            </a:pPr>
            <a:r>
              <a:rPr sz="1725" b="0">
                <a:solidFill>
                  <a:srgbClr val="171717"/>
                </a:solidFill>
              </a:rPr>
              <a:t>„Nie uważałem, że wszystko było wtedy jasne. Ludzie mieli różne zdania, ale próbowali działać razem.”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8410810-2866-4340-A5BB-3240D7C332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90875"/>
            <a:ext cx="4953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52E20"/>
                </a:solidFill>
              </a:defRPr>
            </a:pPr>
            <a:r>
              <a:rPr sz="1800" b="1">
                <a:solidFill>
                  <a:srgbClr val="C52E20"/>
                </a:solidFill>
              </a:rPr>
              <a:t>Skrót A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F9B28D8-C6E4-45F8-AD1A-0088ACE052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67125"/>
            <a:ext cx="5048250" cy="1381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C2023BE-40CF-4BDD-839C-ABC309D741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3857625"/>
            <a:ext cx="45910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171717"/>
                </a:solidFill>
              </a:defRPr>
            </a:pPr>
            <a:r>
              <a:rPr sz="1650" b="1">
                <a:solidFill>
                  <a:srgbClr val="171717"/>
                </a:solidFill>
              </a:rPr>
              <a:t>„Ludzie mieli różne zdania, ale próbowali działać razem.”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5D322C9-6AE6-48C9-8B4B-22DFF306BC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190875"/>
            <a:ext cx="4953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52E20"/>
                </a:solidFill>
              </a:defRPr>
            </a:pPr>
            <a:r>
              <a:rPr sz="1800" b="1">
                <a:solidFill>
                  <a:srgbClr val="C52E20"/>
                </a:solidFill>
              </a:rPr>
              <a:t>Skrót B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D80CB41-4F05-4604-B50B-37200EB475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667125"/>
            <a:ext cx="5048250" cy="1381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171717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4536679-1490-42CA-BFED-17736E9D5D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15100" y="3857625"/>
            <a:ext cx="45910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171717"/>
                </a:solidFill>
              </a:defRPr>
            </a:pPr>
            <a:r>
              <a:rPr sz="1650" b="1">
                <a:solidFill>
                  <a:srgbClr val="171717"/>
                </a:solidFill>
              </a:rPr>
              <a:t>„Wszystko było wtedy jasne.”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052AB11-B799-4D23-A9AF-F2383F469C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381625"/>
            <a:ext cx="10668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66635E"/>
                </a:solidFill>
              </a:defRPr>
            </a:pPr>
            <a:r>
              <a:rPr sz="1650" b="0">
                <a:solidFill>
                  <a:srgbClr val="66635E"/>
                </a:solidFill>
              </a:rPr>
              <a:t>Który skrót zachowuje sens? Co zostało zmienione lub utracone?</a:t>
            </a:r>
          </a:p>
        </p:txBody>
      </p:sp>
    </p:spTree>
    <p:extLst>
      <p:ext uri="{BB962C8B-B14F-4D97-AF65-F5344CB8AC3E}">
        <p14:creationId xmlns:p14="http://schemas.microsoft.com/office/powerpoint/2010/main" val="730472686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C52E20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034BA33-F62D-4064-9C3A-8005C4A42B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28600"/>
            <a:ext cx="4953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F3C0B8"/>
                </a:solidFill>
              </a:defRPr>
            </a:pPr>
            <a:r>
              <a:rPr sz="1050" b="1">
                <a:solidFill>
                  <a:srgbClr val="F3C0B8"/>
                </a:solidFill>
              </a:rPr>
              <a:t>JASTRZĘBIE 1980  /  EDUKACJA  /  03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7A76564-C81C-4E68-A787-8937EE56B7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28600"/>
            <a:ext cx="6477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FFFFFF"/>
                </a:solidFill>
              </a:defRPr>
            </a:pPr>
            <a:r>
              <a:rPr sz="1050" b="1">
                <a:solidFill>
                  <a:srgbClr val="FFFFFF"/>
                </a:solidFill>
              </a:rPr>
              <a:t>08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D3BE78E-E868-4E11-BB5B-7154D8051C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477000"/>
            <a:ext cx="11201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C6C6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A756978-CFB8-45AA-A86C-2B52DE7D81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81050"/>
            <a:ext cx="4762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BILET WYJŚCIA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91A0479-D4A7-4869-9E80-B0EA79A4D6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571625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3C8CDE4-0CC7-47B6-818F-207FE447B3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1524000"/>
            <a:ext cx="9144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475" b="1">
                <a:solidFill>
                  <a:srgbClr val="FFFFFF"/>
                </a:solidFill>
              </a:defRPr>
            </a:pPr>
            <a:r>
              <a:rPr sz="2475" b="1">
                <a:solidFill>
                  <a:srgbClr val="FFFFFF"/>
                </a:solidFill>
              </a:rPr>
              <a:t>Przed rozmową zawsze…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7F33C6E-29AB-48D6-8067-14A75964DC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2362200"/>
            <a:ext cx="88582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2BF2D6A-FBE9-4054-93FA-C9070CC0F3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952750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95EE9EB-90E6-4977-B142-88E0A3375C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2905125"/>
            <a:ext cx="9144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475" b="1">
                <a:solidFill>
                  <a:srgbClr val="FFFFFF"/>
                </a:solidFill>
              </a:defRPr>
            </a:pPr>
            <a:r>
              <a:rPr sz="2475" b="1">
                <a:solidFill>
                  <a:srgbClr val="FFFFFF"/>
                </a:solidFill>
              </a:rPr>
              <a:t>W trakcie rozmowy rozmówca ma prawo…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F7CD5F5-6529-4BF7-BA20-A43E0998AE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3743325"/>
            <a:ext cx="88582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650E35C-B5F0-4A91-807D-257B4F926E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333875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03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578A910-61FC-40CD-9527-B075B419F9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4286250"/>
            <a:ext cx="9144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475" b="1">
                <a:solidFill>
                  <a:srgbClr val="FFFFFF"/>
                </a:solidFill>
              </a:defRPr>
            </a:pPr>
            <a:r>
              <a:rPr sz="2475" b="1">
                <a:solidFill>
                  <a:srgbClr val="FFFFFF"/>
                </a:solidFill>
              </a:rPr>
              <a:t>Po rozmowie sprawdzę…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0F73A5A-10BD-4397-80FB-9E7AF69371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124450"/>
            <a:ext cx="88582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83523899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2026-08-10T10:37:01.3690000Z</dcterms:created>
  <dcterms:modified xsi:type="dcterms:W3CDTF">2026-08-10T10:37:01.3690000Z</dcterms:modified>
</coreProperties>
</file>