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8c2611422e24e17" /><Relationship Type="http://schemas.openxmlformats.org/officeDocument/2006/relationships/extended-properties" Target="/docProps/app.xml" Id="R09f83875376543df" /><Relationship Type="http://schemas.openxmlformats.org/officeDocument/2006/relationships/officeDocument" Target="/ppt/presentation.xml" Id="R5cab25fba2fc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33f5dddaf46fd"/>
  </p:sldMasterIdLst>
  <p:notesMasterIdLst>
    <p:notesMasterId xmlns:r="http://schemas.openxmlformats.org/officeDocument/2006/relationships" r:id="R338b3004050d4d7c"/>
  </p:notesMasterIdLst>
  <p:sldIdLst>
    <p:sldId xmlns:r="http://schemas.openxmlformats.org/officeDocument/2006/relationships" id="256" r:id="Rfc3960c92c534023"/>
    <p:sldId xmlns:r="http://schemas.openxmlformats.org/officeDocument/2006/relationships" id="257" r:id="R62289429ca31450d"/>
    <p:sldId xmlns:r="http://schemas.openxmlformats.org/officeDocument/2006/relationships" id="258" r:id="R64fbd3158b58412e"/>
    <p:sldId xmlns:r="http://schemas.openxmlformats.org/officeDocument/2006/relationships" id="259" r:id="R08006700be474797"/>
    <p:sldId xmlns:r="http://schemas.openxmlformats.org/officeDocument/2006/relationships" id="260" r:id="R1109c61973ae4c33"/>
    <p:sldId xmlns:r="http://schemas.openxmlformats.org/officeDocument/2006/relationships" id="261" r:id="R096b6ec66c6d43a3"/>
    <p:sldId xmlns:r="http://schemas.openxmlformats.org/officeDocument/2006/relationships" id="262" r:id="R141480dddfa047cf"/>
    <p:sldId xmlns:r="http://schemas.openxmlformats.org/officeDocument/2006/relationships" id="263" r:id="Rfbe91f29f081489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758e7d8ab564ffe" /><Relationship Type="http://schemas.openxmlformats.org/officeDocument/2006/relationships/slideMaster" Target="/ppt/slideMasters/slideMaster1.xml" Id="Rca333f5dddaf46fd" /><Relationship Type="http://schemas.openxmlformats.org/officeDocument/2006/relationships/notesMaster" Target="/ppt/notesMasters/notesMaster1.xml" Id="R338b3004050d4d7c" /><Relationship Type="http://schemas.openxmlformats.org/officeDocument/2006/relationships/presProps" Target="/ppt/presProps.xml" Id="R7f192c8519454afc" /><Relationship Type="http://schemas.openxmlformats.org/officeDocument/2006/relationships/tableStyles" Target="/ppt/tableStyles.xml" Id="R46241d1e68fb4105" /><Relationship Type="http://schemas.openxmlformats.org/officeDocument/2006/relationships/slide" Target="/ppt/slides/slide1.xml" Id="Rfc3960c92c534023" /><Relationship Type="http://schemas.openxmlformats.org/officeDocument/2006/relationships/slide" Target="/ppt/slides/slide2.xml" Id="R62289429ca31450d" /><Relationship Type="http://schemas.openxmlformats.org/officeDocument/2006/relationships/slide" Target="/ppt/slides/slide3.xml" Id="R64fbd3158b58412e" /><Relationship Type="http://schemas.openxmlformats.org/officeDocument/2006/relationships/slide" Target="/ppt/slides/slide4.xml" Id="R08006700be474797" /><Relationship Type="http://schemas.openxmlformats.org/officeDocument/2006/relationships/slide" Target="/ppt/slides/slide5.xml" Id="R1109c61973ae4c33" /><Relationship Type="http://schemas.openxmlformats.org/officeDocument/2006/relationships/slide" Target="/ppt/slides/slide6.xml" Id="R096b6ec66c6d43a3" /><Relationship Type="http://schemas.openxmlformats.org/officeDocument/2006/relationships/slide" Target="/ppt/slides/slide7.xml" Id="R141480dddfa047cf" /><Relationship Type="http://schemas.openxmlformats.org/officeDocument/2006/relationships/slide" Target="/ppt/slides/slide8.xml" Id="Rfbe91f29f081489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9bb808dc0ee471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2664566540740db" /><Relationship Type="http://schemas.openxmlformats.org/officeDocument/2006/relationships/notesMaster" Target="/ppt/notesMasters/notesMaster1.xml" Id="Ra3cdae6b8bcb4eb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ecd5ef2347248bb" /><Relationship Type="http://schemas.openxmlformats.org/officeDocument/2006/relationships/notesMaster" Target="/ppt/notesMasters/notesMaster1.xml" Id="Re9a0ab9d3168479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00982ae0fd247f9" /><Relationship Type="http://schemas.openxmlformats.org/officeDocument/2006/relationships/notesMaster" Target="/ppt/notesMasters/notesMaster1.xml" Id="R264a6030b49a4f0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43ecc016eae4ff5" /><Relationship Type="http://schemas.openxmlformats.org/officeDocument/2006/relationships/notesMaster" Target="/ppt/notesMasters/notesMaster1.xml" Id="R3774c7f0caf3495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8659c55a8de4f0f" /><Relationship Type="http://schemas.openxmlformats.org/officeDocument/2006/relationships/notesMaster" Target="/ppt/notesMasters/notesMaster1.xml" Id="R2119190ca45342c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60ef62b056849b4" /><Relationship Type="http://schemas.openxmlformats.org/officeDocument/2006/relationships/notesMaster" Target="/ppt/notesMasters/notesMaster1.xml" Id="Rdb53aa14b2734ae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8bd19df4d714d1a" /><Relationship Type="http://schemas.openxmlformats.org/officeDocument/2006/relationships/notesMaster" Target="/ppt/notesMasters/notesMaster1.xml" Id="Rad3e511ae313465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6fccbbbe6dd4840" /><Relationship Type="http://schemas.openxmlformats.org/officeDocument/2006/relationships/notesMaster" Target="/ppt/notesMasters/notesMaster1.xml" Id="Ra295e84231124c1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Powitaj klasę i nazwij temat: Co zmienia się w obrazie Sierpnia ’80, gdy patrzymy z Jastrzębia-Zdroju?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https://katowice.ipn.gov.pl/pl3/aktualnosci/228420,Strajkowe-lato-1980-i-powstanie-NSZZ-Solidarnosc-w-wojewodztwie-katowickim.html</a:t>
            </a:r>
          </a:p>
          <a:p xmlns:a="http://schemas.openxmlformats.org/drawingml/2006/main">
            <a:r>
              <a:t>- https://polskiemiesiace.ipn.gov.pl/mie/wszystkie-wydarzenia/sierpien-1980/kalendarium?page=8</a:t>
            </a:r>
          </a:p>
          <a:p xmlns:a="http://schemas.openxmlformats.org/drawingml/2006/main">
            <a:r>
              <a:t>- https://dzieje.pl/node/46206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Przeczytaj pytanie. Poproś o 30 sekund samodzielnego namysłu, potem o dwie pierwsze hipotezy.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Przeczytaj cele własnymi słowami. Powiedz, że na końcu uczniowie sprawdzą je biletem wyjścia.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Ułóż daty. Podkreśl, że porozumienia nie tworzą rankingu, lecz sieć wydarzeń.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https://katowice.ipn.gov.pl/pl3/aktualnosci/228420,Strajkowe-lato-1980-i-powstanie-NSZZ-Solidarnosc-w-wojewodztwie-katowickim.html</a:t>
            </a:r>
          </a:p>
          <a:p xmlns:a="http://schemas.openxmlformats.org/drawingml/2006/main">
            <a:r>
              <a:t>- https://polskiemiesiace.ipn.gov.pl/mie/wszystkie-wydarzenia/sierpien-1980/kalendarium?page=8</a:t>
            </a:r>
          </a:p>
          <a:p xmlns:a="http://schemas.openxmlformats.org/drawingml/2006/main">
            <a:r>
              <a:t>- https://dzieje.pl/node/46206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wymagaj definicji na pamięć. Poproś o przykład użycia każdego pojęcia w kontekście lekcji.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Rozdaj kartę pracy. Wyjaśnij, że uczniowie analizują autorskie opracowanie, a nie cytat z dokumentu. Wyznacz 10–12 minut.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https://katowice.ipn.gov.pl/pl3/aktualnosci/228420,Strajkowe-lato-1980-i-powstanie-NSZZ-Solidarnosc-w-wojewodztwie-katowickim.html</a:t>
            </a:r>
          </a:p>
          <a:p xmlns:a="http://schemas.openxmlformats.org/drawingml/2006/main">
            <a:r>
              <a:t>- https://polskiemiesiace.ipn.gov.pl/mie/wszystkie-wydarzenia/sierpien-1980/kalendarium?page=8</a:t>
            </a:r>
          </a:p>
          <a:p xmlns:a="http://schemas.openxmlformats.org/drawingml/2006/main">
            <a:r>
              <a:t>- https://dzieje.pl/node/46206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Zaproś 2–3 osoby do podania wniosku i dowodu. Koryguj tylko związek między nimi, nie samą opinię.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Daj 3 minuty na samodzielne odpowiedzi. Zbierz bilety lub poproś o pokazanie jednego zdania. To domyka kryteria sukcesu.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Wskazówka: prowadź rozmowę pytaniami, nie wykładem. Daj czas na ciszę i zapis.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861c959cd414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fa76c5f8af949fd" /><Relationship Type="http://schemas.openxmlformats.org/officeDocument/2006/relationships/slideLayout" Target="/ppt/slideLayouts/slideLayout1.xml" Id="Rdd0769b6df7d4e2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769b6df7d4e2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e021937fe4a96" /><Relationship Type="http://schemas.openxmlformats.org/officeDocument/2006/relationships/image" Target="/ppt/media/image.png" Id="R158b22ff63114aa2" /><Relationship Type="http://schemas.openxmlformats.org/officeDocument/2006/relationships/notesSlide" Target="/ppt/notesSlides/notesSlide1.xml" Id="Rf73e6be72913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8e3aa295e49b1" /><Relationship Type="http://schemas.openxmlformats.org/officeDocument/2006/relationships/notesSlide" Target="/ppt/notesSlides/notesSlide2.xml" Id="Re5ffbcd6606b41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9dfc954924428" /><Relationship Type="http://schemas.openxmlformats.org/officeDocument/2006/relationships/notesSlide" Target="/ppt/notesSlides/notesSlide3.xml" Id="R0f81c8039c76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847b856364e40" /><Relationship Type="http://schemas.openxmlformats.org/officeDocument/2006/relationships/notesSlide" Target="/ppt/notesSlides/notesSlide4.xml" Id="Rc942ab31ec74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147b8533e4567" /><Relationship Type="http://schemas.openxmlformats.org/officeDocument/2006/relationships/notesSlide" Target="/ppt/notesSlides/notesSlide5.xml" Id="Re7544c9f0504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8179be7444c38" /><Relationship Type="http://schemas.openxmlformats.org/officeDocument/2006/relationships/notesSlide" Target="/ppt/notesSlides/notesSlide6.xml" Id="Re59ad92980db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8b114c6c64671" /><Relationship Type="http://schemas.openxmlformats.org/officeDocument/2006/relationships/notesSlide" Target="/ppt/notesSlides/notesSlide7.xml" Id="R91a8da172e8c4ed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36e3a24924854" /><Relationship Type="http://schemas.openxmlformats.org/officeDocument/2006/relationships/notesSlide" Target="/ppt/notesSlides/notesSlide8.xml" Id="R9508285a92184d4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584BA1-C2A9-4C4C-8310-5763206E3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CAD928-C2D7-48D6-A694-B8F8F4F49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1D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8b22ff63114aa2"/>
          <a:stretch xmlns:a="http://schemas.openxmlformats.org/drawingml/2006/main"/>
        </p:blipFill>
        <p:spPr>
          <a:xfrm xmlns:a="http://schemas.openxmlformats.org/drawingml/2006/main">
            <a:off x="8572500" y="952500"/>
            <a:ext cx="2857500" cy="28575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62DC5D-C6B1-41DE-9F09-194316E8D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52E20"/>
                </a:solidFill>
              </a:defRPr>
            </a:pPr>
            <a:r>
              <a:rPr sz="1275" b="1">
                <a:solidFill>
                  <a:srgbClr val="C52E20"/>
                </a:solidFill>
              </a:rPr>
              <a:t>MODUŁ 01  ·  45 MIN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D10087-6EE2-4B1A-9447-033ED904D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6953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171717"/>
                </a:solidFill>
              </a:defRPr>
            </a:pPr>
            <a:r>
              <a:rPr sz="4650" b="1">
                <a:solidFill>
                  <a:srgbClr val="171717"/>
                </a:solidFill>
              </a:rPr>
              <a:t>Dlaczego Śląsk?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EDE47A-316C-4C78-BD07-ABBBFBCB2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05250"/>
            <a:ext cx="6477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66635E"/>
                </a:solidFill>
              </a:defRPr>
            </a:pPr>
            <a:r>
              <a:rPr sz="1875" b="0">
                <a:solidFill>
                  <a:srgbClr val="66635E"/>
                </a:solidFill>
              </a:rPr>
              <a:t>Śląski wymiar strajków 1980 roku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4185E8-1E1E-459E-BCFB-9DA116976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0075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1717"/>
                </a:solidFill>
              </a:defRPr>
            </a:pPr>
            <a:r>
              <a:rPr sz="1125" b="1">
                <a:solidFill>
                  <a:srgbClr val="171717"/>
                </a:solidFill>
              </a:rPr>
              <a:t>KLASY 7–8 + SZKOŁY PONADPODSTAWOWE</a:t>
            </a:r>
          </a:p>
        </p:txBody>
      </p:sp>
    </p:spTree>
    <p:extLst>
      <p:ext uri="{BB962C8B-B14F-4D97-AF65-F5344CB8AC3E}">
        <p14:creationId xmlns:p14="http://schemas.microsoft.com/office/powerpoint/2010/main" val="20464267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C2E7A0-DA0E-4DF8-860A-99531D3BD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3C0B8"/>
                </a:solidFill>
              </a:defRPr>
            </a:pPr>
            <a:r>
              <a:rPr sz="1050" b="1">
                <a:solidFill>
                  <a:srgbClr val="F3C0B8"/>
                </a:solidFill>
              </a:rPr>
              <a:t>JASTRZĘBIE 1980  /  EDUKACJA  / 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7A7334-D2C3-469B-8355-3E04B34FE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B5C23E-8208-477A-B708-D8E27B893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6C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CC37FD-D839-4EEA-AA8E-2DB261FD8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04875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EE4B3B"/>
                </a:solidFill>
              </a:defRPr>
            </a:pPr>
            <a:r>
              <a:rPr sz="1275" b="1">
                <a:solidFill>
                  <a:srgbClr val="EE4B3B"/>
                </a:solidFill>
              </a:rPr>
              <a:t>PYTANIE LEKCJI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DC3530-4F79-45DF-9190-12FA4E851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1057275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Co zmienia się w obrazie Sierpnia ’80, gdy patrzymy z Jastrzębia-Zdroju?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F4FAD8-5FB0-43B5-A077-8FCB8A4D1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9906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C8C8C8"/>
                </a:solidFill>
              </a:defRPr>
            </a:pPr>
            <a:r>
              <a:rPr sz="1650" b="0">
                <a:solidFill>
                  <a:srgbClr val="C8C8C8"/>
                </a:solidFill>
              </a:rPr>
              <a:t>Nie szukamy jednej gotowej odpowiedzi. Szukamy wniosku popartego informacją z materiału.</a:t>
            </a:r>
          </a:p>
        </p:txBody>
      </p:sp>
    </p:spTree>
    <p:extLst>
      <p:ext uri="{BB962C8B-B14F-4D97-AF65-F5344CB8AC3E}">
        <p14:creationId xmlns:p14="http://schemas.microsoft.com/office/powerpoint/2010/main" val="75060755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9E2EE5-3A6A-4E5E-A7C9-463C21F49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5FF7C5-AC8C-443A-B233-A5248AFA8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FF4A22-3D43-4969-B597-E8CFE2D60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E0311D-731D-4556-9176-E948936C9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001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52E20"/>
                </a:solidFill>
              </a:defRPr>
            </a:pPr>
            <a:r>
              <a:rPr sz="1275" b="1">
                <a:solidFill>
                  <a:srgbClr val="C52E20"/>
                </a:solidFill>
              </a:rPr>
              <a:t>DZISIAJ POTRAFISZ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DAECAA-6B5A-4750-B28C-BF6987A6A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1066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E8C63C-B242-427F-99BC-D188304C7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192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B6461A-C88B-4692-BF2F-326DF333F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571625"/>
            <a:ext cx="895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717"/>
                </a:solidFill>
              </a:defRPr>
            </a:pPr>
            <a:r>
              <a:rPr sz="2175" b="1">
                <a:solidFill>
                  <a:srgbClr val="171717"/>
                </a:solidFill>
              </a:rPr>
              <a:t>umieścić Jastrzębie na osi wydarzeń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2879AE-4DB8-44DF-BEF0-8BF932464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106680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E1D2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D1DF18-A3E0-473C-B2CB-C0CCD920E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9562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2EADAC-62AC-4678-BDAE-5CD781741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48000"/>
            <a:ext cx="895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717"/>
                </a:solidFill>
              </a:defRPr>
            </a:pPr>
            <a:r>
              <a:rPr sz="2175" b="1">
                <a:solidFill>
                  <a:srgbClr val="171717"/>
                </a:solidFill>
              </a:rPr>
              <a:t>wyjaśnić znaczenie protestów na Śląsku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C52AAA-5B04-4966-B08B-FDAB3AB97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0"/>
            <a:ext cx="1066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503CB4-20C8-41F2-9E56-67C67D1D5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720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C52E20"/>
                </a:solidFill>
              </a:defRPr>
            </a:pPr>
            <a:r>
              <a:rPr sz="1800" b="1">
                <a:solidFill>
                  <a:srgbClr val="C52E20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ABD5BE-FDA8-485B-A695-58C3DBEED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524375"/>
            <a:ext cx="8953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71717"/>
                </a:solidFill>
              </a:defRPr>
            </a:pPr>
            <a:r>
              <a:rPr sz="2175" b="1">
                <a:solidFill>
                  <a:srgbClr val="171717"/>
                </a:solidFill>
              </a:rPr>
              <a:t>połączyć wniosek z informacją z tekstu</a:t>
            </a:r>
          </a:p>
        </p:txBody>
      </p:sp>
    </p:spTree>
    <p:extLst>
      <p:ext uri="{BB962C8B-B14F-4D97-AF65-F5344CB8AC3E}">
        <p14:creationId xmlns:p14="http://schemas.microsoft.com/office/powerpoint/2010/main" val="168751958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9E1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04132C-7DE5-4800-814F-5B50B4FB3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9EEF01-67BA-4458-8434-DDDE9C058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562782-4946-491F-87C6-5446CFCC2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E502F6-1E77-4044-B8F0-E5E910E99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952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52E20"/>
                </a:solidFill>
              </a:defRPr>
            </a:pPr>
            <a:r>
              <a:rPr sz="1350" b="1">
                <a:solidFill>
                  <a:srgbClr val="C52E20"/>
                </a:solidFill>
              </a:rPr>
              <a:t>SIEĆ POROZUMIEŃ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05EF58-2D0E-467E-AE1E-919DCED11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47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717"/>
                </a:solidFill>
              </a:defRPr>
            </a:pPr>
            <a:r>
              <a:rPr sz="2850" b="1">
                <a:solidFill>
                  <a:srgbClr val="171717"/>
                </a:solidFill>
              </a:rPr>
              <a:t>Nie jedno miasto. Wspólny proces.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AF8AE6-6C45-4001-AB38-E0605323C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78F9A3-B55C-4EFA-928B-A382B9FD6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30 VIII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3D8998-FB49-4D27-A9A3-AB41AC676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Szczecin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70431B-2342-4F63-9AEA-3B5B8E5C2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CC1DAE-DB12-48C2-939D-21C94E340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31 VIII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17E1EC-C37A-4847-A473-860579B95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Gdańsk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F52609-34FC-4F46-AF9F-7FD631DE6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657AF9-07F5-479A-9E63-C7C81C00C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3 IX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F2AB68-8666-4290-B29C-CCB519EF5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Jastrzębie-Zdrój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623132-A093-490A-8DAB-67C7AB805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571750"/>
            <a:ext cx="238125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556B58-3FFD-435C-8B79-3C089FC62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2800350"/>
            <a:ext cx="19621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C52E20"/>
                </a:solidFill>
              </a:defRPr>
            </a:pPr>
            <a:r>
              <a:rPr sz="1875" b="1">
                <a:solidFill>
                  <a:srgbClr val="C52E20"/>
                </a:solidFill>
              </a:rPr>
              <a:t>11 IX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6DA80FD-4819-467A-B4B6-26DA97FDA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71475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Dąbrowa Górnicza</a:t>
            </a:r>
          </a:p>
          <a:p xmlns:a="http://schemas.openxmlformats.org/drawingml/2006/main">
            <a:pPr algn="l">
              <a:defRPr sz="2250" b="1">
                <a:solidFill>
                  <a:srgbClr val="171717"/>
                </a:solidFill>
              </a:defRPr>
            </a:pPr>
            <a:r>
              <a:rPr sz="2250" b="1">
                <a:solidFill>
                  <a:srgbClr val="171717"/>
                </a:solidFill>
              </a:rPr>
              <a:t>(Huta Katowice)</a:t>
            </a:r>
          </a:p>
        </p:txBody>
      </p:sp>
    </p:spTree>
    <p:extLst>
      <p:ext uri="{BB962C8B-B14F-4D97-AF65-F5344CB8AC3E}">
        <p14:creationId xmlns:p14="http://schemas.microsoft.com/office/powerpoint/2010/main" val="14735209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9ED836-02C3-40B9-A1D4-1240451D1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806A2B-3D6F-4953-A106-4E0E88982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747377-0C20-4D62-9711-7A23AC213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C464E0-31AE-4873-9B82-0492EF5A7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52E20"/>
                </a:solidFill>
              </a:defRPr>
            </a:pPr>
            <a:r>
              <a:rPr sz="1350" b="1">
                <a:solidFill>
                  <a:srgbClr val="C52E20"/>
                </a:solidFill>
              </a:rPr>
              <a:t>SŁOWA, KTÓRE PORZĄDKUJĄ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297A11-70BD-4B3F-AB93-9CB864B34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strajk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53C340-A463-41D0-A7B5-216B367BB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485900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8F9F86-9C7C-4035-9D1E-A528EDD46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428750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635E"/>
                </a:solidFill>
              </a:defRPr>
            </a:pPr>
            <a:r>
              <a:rPr sz="1950" b="0">
                <a:solidFill>
                  <a:srgbClr val="66635E"/>
                </a:solidFill>
              </a:rPr>
              <a:t>wspólne przerwanie pracy jako forma protestu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5854CA-BF1E-4513-BD2E-345106A93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05125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MKS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B29845-38BF-4CB1-A405-523D3D81E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962275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35CD8F-AD2B-41C6-A10D-7D36B318D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905125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635E"/>
                </a:solidFill>
              </a:defRPr>
            </a:pPr>
            <a:r>
              <a:rPr sz="1950" b="0">
                <a:solidFill>
                  <a:srgbClr val="66635E"/>
                </a:solidFill>
              </a:rPr>
              <a:t>reprezentacja załóg wielu zakładów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9A8220-5328-4B94-9C03-2376E8E60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8150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porozumienie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2438CC-FAEA-4F05-95C5-4401315E8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438650"/>
            <a:ext cx="19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2E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75402F-F239-44FB-9F16-56BD7AB01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381500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66635E"/>
                </a:solidFill>
              </a:defRPr>
            </a:pPr>
            <a:r>
              <a:rPr sz="1950" b="0">
                <a:solidFill>
                  <a:srgbClr val="66635E"/>
                </a:solidFill>
              </a:rPr>
              <a:t>uzgodniony zapis zobowiązań stron</a:t>
            </a:r>
          </a:p>
        </p:txBody>
      </p:sp>
    </p:spTree>
    <p:extLst>
      <p:ext uri="{BB962C8B-B14F-4D97-AF65-F5344CB8AC3E}">
        <p14:creationId xmlns:p14="http://schemas.microsoft.com/office/powerpoint/2010/main" val="9229900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7171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10881D-19B3-4852-AE0D-B6D286BA5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3C0B8"/>
                </a:solidFill>
              </a:defRPr>
            </a:pPr>
            <a:r>
              <a:rPr sz="1050" b="1">
                <a:solidFill>
                  <a:srgbClr val="F3C0B8"/>
                </a:solidFill>
              </a:rPr>
              <a:t>JASTRZĘBIE 1980  /  EDUKACJA  / 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B9B444-3F9A-4761-A1FE-8EF70DD85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2C77EA-91BC-4E80-A1CF-28FA5DD40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6C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B4BDAF-4D63-4D10-9742-9C8F94D23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714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E4B3B"/>
                </a:solidFill>
              </a:defRPr>
            </a:pPr>
            <a:r>
              <a:rPr sz="1350" b="1">
                <a:solidFill>
                  <a:srgbClr val="EE4B3B"/>
                </a:solidFill>
              </a:rPr>
              <a:t>PRACA W PARACH / GRUPACH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404053-50B5-40C7-9F75-FB8F83CE5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38250"/>
            <a:ext cx="10287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FFFFFF"/>
                </a:solidFill>
              </a:defRPr>
            </a:pPr>
            <a:r>
              <a:rPr sz="3375" b="1">
                <a:solidFill>
                  <a:srgbClr val="FFFFFF"/>
                </a:solidFill>
              </a:rPr>
              <a:t>Fakt → interpretacja → pytanie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684508-097F-4E71-8298-1DBB40BEA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0"/>
            <a:ext cx="3238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6767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7EF0E0-93AD-470A-9404-54C30EE38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575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E4B3B"/>
                </a:solidFill>
              </a:defRPr>
            </a:pPr>
            <a:r>
              <a:rPr sz="1800" b="1">
                <a:solidFill>
                  <a:srgbClr val="EE4B3B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5A1D55-1359-49D5-9A44-C225C4474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76625"/>
            <a:ext cx="27813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Wskaż informację, którą można sprawdzić.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31F545-FC5D-4A2E-873E-D8A6F37AC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667000"/>
            <a:ext cx="3238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6767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0D237D-5FBC-4140-8AD8-5EF6F94F7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8575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E4B3B"/>
                </a:solidFill>
              </a:defRPr>
            </a:pPr>
            <a:r>
              <a:rPr sz="1800" b="1">
                <a:solidFill>
                  <a:srgbClr val="EE4B3B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1A2175-E356-4704-AF32-40F91FEC8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476625"/>
            <a:ext cx="27813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Sformułuj wniosek o znaczeniu Śląska.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599578-34CE-43F5-8B55-020B501FD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667000"/>
            <a:ext cx="3238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76767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1905A2-DB52-4F42-8A63-30AF00940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8575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E4B3B"/>
                </a:solidFill>
              </a:defRPr>
            </a:pPr>
            <a:r>
              <a:rPr sz="1800" b="1">
                <a:solidFill>
                  <a:srgbClr val="EE4B3B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4AC0F0-B38A-45A3-99F4-4AC8C2F81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476625"/>
            <a:ext cx="27813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Nazwij źródło potrzebne do dalszej weryfikacji.</a:t>
            </a:r>
          </a:p>
        </p:txBody>
      </p:sp>
    </p:spTree>
    <p:extLst>
      <p:ext uri="{BB962C8B-B14F-4D97-AF65-F5344CB8AC3E}">
        <p14:creationId xmlns:p14="http://schemas.microsoft.com/office/powerpoint/2010/main" val="104329798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13790A-5581-4DD8-8F0F-08F1F5293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52E20"/>
                </a:solidFill>
              </a:defRPr>
            </a:pPr>
            <a:r>
              <a:rPr sz="1050" b="1">
                <a:solidFill>
                  <a:srgbClr val="C52E20"/>
                </a:solidFill>
              </a:rPr>
              <a:t>JASTRZĘBIE 1980  /  EDUKACJA  / 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5E39FE-9500-4275-B28C-2BCE09506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1717"/>
                </a:solidFill>
              </a:defRPr>
            </a:pPr>
            <a:r>
              <a:rPr sz="1050" b="1">
                <a:solidFill>
                  <a:srgbClr val="171717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FE69AB-826C-4430-8D8B-70EDE5926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71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63EE07-15B7-4339-A277-42080293C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9334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52E20"/>
                </a:solidFill>
              </a:defRPr>
            </a:pPr>
            <a:r>
              <a:rPr sz="1350" b="1">
                <a:solidFill>
                  <a:srgbClr val="C52E20"/>
                </a:solidFill>
              </a:rPr>
              <a:t>UDOWODNIJ, NIE TYLKO POWIEDZ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FE0C19-9BAB-4805-AD7C-AE86C044E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66875"/>
            <a:ext cx="371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Mój wniosek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B652A5-56CD-4B49-9150-38DEA97CD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485775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2114F3-F3F8-4D39-B0A9-CC97A3DB1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666875"/>
            <a:ext cx="4476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1717"/>
                </a:solidFill>
              </a:defRPr>
            </a:pPr>
            <a:r>
              <a:rPr sz="2550" b="1">
                <a:solidFill>
                  <a:srgbClr val="171717"/>
                </a:solidFill>
              </a:rPr>
              <a:t>Informacja z tekstu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73BBED-834B-4437-821B-72006CC4A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81250"/>
            <a:ext cx="485775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17171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E0A137-9F8E-457B-A7C7-FC11F5AE0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635E"/>
                </a:solidFill>
              </a:defRPr>
            </a:pPr>
            <a:r>
              <a:rPr sz="1575" b="0">
                <a:solidFill>
                  <a:srgbClr val="66635E"/>
                </a:solidFill>
              </a:rPr>
              <a:t>Łącznik: ponieważ / wskazuje na to / nie pozwala jeszcze stwierdzić</a:t>
            </a:r>
          </a:p>
        </p:txBody>
      </p:sp>
    </p:spTree>
    <p:extLst>
      <p:ext uri="{BB962C8B-B14F-4D97-AF65-F5344CB8AC3E}">
        <p14:creationId xmlns:p14="http://schemas.microsoft.com/office/powerpoint/2010/main" val="163627822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C52E2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21B6F9-89D3-4A00-902E-3C5E3130B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3C0B8"/>
                </a:solidFill>
              </a:defRPr>
            </a:pPr>
            <a:r>
              <a:rPr sz="1050" b="1">
                <a:solidFill>
                  <a:srgbClr val="F3C0B8"/>
                </a:solidFill>
              </a:rPr>
              <a:t>JASTRZĘBIE 1980  /  EDUKACJA  / 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4AE70B-18DA-4D7B-A35B-99BDD76D3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2860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680D38-AC52-4158-BA4E-B39CB40F8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6C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DBDA06-7CC4-49FA-814E-584B1D3B8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810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BILET WYJŚCIA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30A7A4-6863-4244-9CE9-6BD355836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57162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D9F74D-61C6-40F4-A2D7-CC7E4B1A3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524000"/>
            <a:ext cx="914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Jedna data, którą zapamiętam…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67FB31-65C3-44D0-B101-F360EE9D1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362200"/>
            <a:ext cx="885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E26F87-ADE1-4972-AB86-0C58D705F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527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3B8279-23E4-45FF-AA36-A95070794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905125"/>
            <a:ext cx="914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Śląsk był ważny, ponieważ…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91C193-0AEA-462E-9190-77A168771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743325"/>
            <a:ext cx="885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724FCE-CAA1-4416-B378-B285F36E5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3387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973EF6-1230-4C9D-9B9A-C92DE6558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286250"/>
            <a:ext cx="9144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Dowodem dla mojego wniosku jest…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12596B-66BE-4B57-8C75-0C5067B07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124450"/>
            <a:ext cx="8858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6134204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2026-08-10T10:36:59.7310000Z</dcterms:created>
  <dcterms:modified xsi:type="dcterms:W3CDTF">2026-08-10T10:36:59.7310000Z</dcterms:modified>
</coreProperties>
</file>